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58" r:id="rId2"/>
  </p:sldMasterIdLst>
  <p:notesMasterIdLst>
    <p:notesMasterId r:id="rId29"/>
  </p:notesMasterIdLst>
  <p:sldIdLst>
    <p:sldId id="256" r:id="rId3"/>
    <p:sldId id="281" r:id="rId4"/>
    <p:sldId id="259"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82" r:id="rId19"/>
    <p:sldId id="272" r:id="rId20"/>
    <p:sldId id="273" r:id="rId21"/>
    <p:sldId id="274" r:id="rId22"/>
    <p:sldId id="275" r:id="rId23"/>
    <p:sldId id="276" r:id="rId24"/>
    <p:sldId id="277" r:id="rId25"/>
    <p:sldId id="278" r:id="rId26"/>
    <p:sldId id="279" r:id="rId27"/>
    <p:sldId id="280" r:id="rId28"/>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defaultTextStyle>
  <p:extLst>
    <p:ext uri="{EFAFB233-063F-42B5-8137-9DF3F51BA10A}">
      <p15:sldGuideLst xmlns:p15="http://schemas.microsoft.com/office/powerpoint/2012/main">
        <p15:guide id="1" orient="horz" pos="2103">
          <p15:clr>
            <a:srgbClr val="A4A3A4"/>
          </p15:clr>
        </p15:guide>
        <p15:guide id="2" pos="28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74"/>
      </p:cViewPr>
      <p:guideLst>
        <p:guide orient="horz" pos="2103"/>
        <p:guide pos="28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B9DD58-78E0-444D-B3BD-C395BE10290D}" type="doc">
      <dgm:prSet loTypeId="urn:microsoft.com/office/officeart/2008/layout/BendingPictureCaption" loCatId="picture" qsTypeId="urn:microsoft.com/office/officeart/2005/8/quickstyle/simple3" qsCatId="simple" csTypeId="urn:microsoft.com/office/officeart/2005/8/colors/accent1_2" csCatId="accent1" phldr="1"/>
      <dgm:spPr/>
    </dgm:pt>
    <dgm:pt modelId="{822047C0-D145-4BD9-BC8A-2BEDF1075564}" type="pres">
      <dgm:prSet presAssocID="{3FB9DD58-78E0-444D-B3BD-C395BE10290D}" presName="diagram" presStyleCnt="0">
        <dgm:presLayoutVars>
          <dgm:dir/>
        </dgm:presLayoutVars>
      </dgm:prSet>
      <dgm:spPr/>
    </dgm:pt>
  </dgm:ptLst>
  <dgm:cxnLst>
    <dgm:cxn modelId="{915C8C10-8E4E-4ADC-996A-179E7D48F14A}" type="presOf" srcId="{3FB9DD58-78E0-444D-B3BD-C395BE10290D}" destId="{822047C0-D145-4BD9-BC8A-2BEDF1075564}" srcOrd="0" destOrd="0" presId="urn:microsoft.com/office/officeart/2008/layout/BendingPictureCaption"/>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29644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670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422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754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6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847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366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210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989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827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Noto Sans Symbols"/>
              <a:buChar char="●"/>
            </a:pPr>
            <a:r>
              <a:rPr lang="zh-CN"/>
              <a:t>若此簡報分享是研習報告，同學純粹參與旅遊感受（沒有重點，流水賬紀錄，牽涉多個主題……）不應是簡報的重心（地理科考察）。</a:t>
            </a:r>
          </a:p>
          <a:p>
            <a:pPr marL="171450" marR="0" lvl="0" indent="-171450" algn="l" rtl="0">
              <a:lnSpc>
                <a:spcPct val="100000"/>
              </a:lnSpc>
              <a:spcBef>
                <a:spcPts val="0"/>
              </a:spcBef>
              <a:spcAft>
                <a:spcPts val="0"/>
              </a:spcAft>
              <a:buClr>
                <a:schemeClr val="dk1"/>
              </a:buClr>
              <a:buSzPts val="1200"/>
              <a:buFont typeface="Noto Sans Symbols"/>
              <a:buChar char="●"/>
            </a:pPr>
            <a:r>
              <a:rPr lang="zh-CN"/>
              <a:t>可放於研習報告最後</a:t>
            </a:r>
          </a:p>
          <a:p>
            <a:pPr marL="171450" marR="0" lvl="0" indent="-171450" algn="l" rtl="0">
              <a:lnSpc>
                <a:spcPct val="100000"/>
              </a:lnSpc>
              <a:spcBef>
                <a:spcPts val="0"/>
              </a:spcBef>
              <a:spcAft>
                <a:spcPts val="0"/>
              </a:spcAft>
              <a:buClr>
                <a:schemeClr val="dk1"/>
              </a:buClr>
              <a:buSzPts val="1200"/>
              <a:buFont typeface="Noto Sans Symbols"/>
              <a:buChar char="●"/>
            </a:pPr>
            <a:r>
              <a:rPr lang="zh-CN"/>
              <a:t>感受亦應重點突出：保育、石林，輔以其他感受？</a:t>
            </a:r>
          </a:p>
          <a:p>
            <a:pPr marL="171450" marR="0" lvl="0" indent="-95250" algn="l" rtl="0">
              <a:lnSpc>
                <a:spcPct val="100000"/>
              </a:lnSpc>
              <a:spcBef>
                <a:spcPts val="0"/>
              </a:spcBef>
              <a:spcAft>
                <a:spcPts val="0"/>
              </a:spcAft>
              <a:buClr>
                <a:schemeClr val="dk1"/>
              </a:buClr>
              <a:buSzPts val="1200"/>
              <a:buFont typeface="Noto Sans Symbols"/>
              <a:buNone/>
            </a:pPr>
            <a:endParaRPr lang="zh-CN"/>
          </a:p>
          <a:p>
            <a:pPr marL="0" lvl="0" indent="0" algn="l" rtl="0">
              <a:spcBef>
                <a:spcPts val="0"/>
              </a:spcBef>
              <a:spcAft>
                <a:spcPts val="0"/>
              </a:spcAft>
              <a:buNone/>
            </a:pPr>
            <a:endParaRPr lang="zh-CN"/>
          </a:p>
        </p:txBody>
      </p:sp>
      <p:sp>
        <p:nvSpPr>
          <p:cNvPr id="288" name="Google Shape;288;p2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20</a:t>
            </a:fld>
            <a:endParaRPr lang="zh-CN"/>
          </a:p>
        </p:txBody>
      </p:sp>
    </p:spTree>
    <p:extLst>
      <p:ext uri="{BB962C8B-B14F-4D97-AF65-F5344CB8AC3E}">
        <p14:creationId xmlns:p14="http://schemas.microsoft.com/office/powerpoint/2010/main" val="2799294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Noto Sans Symbols"/>
              <a:buChar char="●"/>
            </a:pPr>
            <a:r>
              <a:rPr lang="zh-CN"/>
              <a:t>若此簡報分享是研習報告，同學純粹參與旅遊感受（沒有重點，流水賬紀錄，牽涉多個主題……）不應是簡報的重心（地理科考察）。</a:t>
            </a:r>
          </a:p>
          <a:p>
            <a:pPr marL="171450" marR="0" lvl="0" indent="-171450" algn="l" rtl="0">
              <a:lnSpc>
                <a:spcPct val="100000"/>
              </a:lnSpc>
              <a:spcBef>
                <a:spcPts val="0"/>
              </a:spcBef>
              <a:spcAft>
                <a:spcPts val="0"/>
              </a:spcAft>
              <a:buClr>
                <a:schemeClr val="dk1"/>
              </a:buClr>
              <a:buSzPts val="1200"/>
              <a:buFont typeface="Noto Sans Symbols"/>
              <a:buChar char="●"/>
            </a:pPr>
            <a:r>
              <a:rPr lang="zh-CN"/>
              <a:t>可放於研習報告最後</a:t>
            </a:r>
          </a:p>
          <a:p>
            <a:pPr marL="171450" marR="0" lvl="0" indent="-171450" algn="l" rtl="0">
              <a:lnSpc>
                <a:spcPct val="100000"/>
              </a:lnSpc>
              <a:spcBef>
                <a:spcPts val="0"/>
              </a:spcBef>
              <a:spcAft>
                <a:spcPts val="0"/>
              </a:spcAft>
              <a:buClr>
                <a:schemeClr val="dk1"/>
              </a:buClr>
              <a:buSzPts val="1200"/>
              <a:buFont typeface="Noto Sans Symbols"/>
              <a:buChar char="●"/>
            </a:pPr>
            <a:r>
              <a:rPr lang="zh-CN"/>
              <a:t>感受亦應重點突出：保育、石林，輔以其他感受？</a:t>
            </a:r>
          </a:p>
          <a:p>
            <a:pPr marL="171450" marR="0" lvl="0" indent="-95250" algn="l" rtl="0">
              <a:lnSpc>
                <a:spcPct val="100000"/>
              </a:lnSpc>
              <a:spcBef>
                <a:spcPts val="0"/>
              </a:spcBef>
              <a:spcAft>
                <a:spcPts val="0"/>
              </a:spcAft>
              <a:buClr>
                <a:schemeClr val="dk1"/>
              </a:buClr>
              <a:buSzPts val="1200"/>
              <a:buFont typeface="Noto Sans Symbols"/>
              <a:buNone/>
            </a:pPr>
            <a:endParaRPr lang="zh-CN"/>
          </a:p>
          <a:p>
            <a:pPr marL="0" lvl="0" indent="0" algn="l" rtl="0">
              <a:spcBef>
                <a:spcPts val="0"/>
              </a:spcBef>
              <a:spcAft>
                <a:spcPts val="0"/>
              </a:spcAft>
              <a:buNone/>
            </a:pPr>
            <a:endParaRPr lang="zh-CN"/>
          </a:p>
        </p:txBody>
      </p:sp>
      <p:sp>
        <p:nvSpPr>
          <p:cNvPr id="304" name="Google Shape;304;p2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21</a:t>
            </a:fld>
            <a:endParaRPr lang="zh-CN"/>
          </a:p>
        </p:txBody>
      </p:sp>
    </p:spTree>
    <p:extLst>
      <p:ext uri="{BB962C8B-B14F-4D97-AF65-F5344CB8AC3E}">
        <p14:creationId xmlns:p14="http://schemas.microsoft.com/office/powerpoint/2010/main" val="304175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8225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Noto Sans Symbols"/>
              <a:buChar char="●"/>
            </a:pPr>
            <a:r>
              <a:rPr lang="zh-CN"/>
              <a:t>若此簡報分享是研習報告，同學純粹參與旅遊感受（沒有重點，流水賬紀錄，牽涉多個主題……）不應是簡報的重心，可放於研習報告最後。</a:t>
            </a:r>
          </a:p>
          <a:p>
            <a:pPr marL="171450" marR="0" lvl="0" indent="-171450" algn="l" rtl="0">
              <a:lnSpc>
                <a:spcPct val="100000"/>
              </a:lnSpc>
              <a:spcBef>
                <a:spcPts val="0"/>
              </a:spcBef>
              <a:spcAft>
                <a:spcPts val="0"/>
              </a:spcAft>
              <a:buClr>
                <a:schemeClr val="dk1"/>
              </a:buClr>
              <a:buSzPts val="1200"/>
              <a:buFont typeface="Noto Sans Symbols"/>
              <a:buChar char="●"/>
            </a:pPr>
            <a:r>
              <a:rPr lang="zh-CN"/>
              <a:t>感受亦應重點突出：保育、石林，輔以其他感受？</a:t>
            </a:r>
          </a:p>
          <a:p>
            <a:pPr marL="171450" marR="0" lvl="0" indent="-95250" algn="l" rtl="0">
              <a:lnSpc>
                <a:spcPct val="100000"/>
              </a:lnSpc>
              <a:spcBef>
                <a:spcPts val="0"/>
              </a:spcBef>
              <a:spcAft>
                <a:spcPts val="0"/>
              </a:spcAft>
              <a:buClr>
                <a:schemeClr val="dk1"/>
              </a:buClr>
              <a:buSzPts val="1200"/>
              <a:buFont typeface="Noto Sans Symbols"/>
              <a:buNone/>
            </a:pPr>
            <a:endParaRPr lang="zh-CN"/>
          </a:p>
          <a:p>
            <a:pPr marL="0" lvl="0" indent="0" algn="l" rtl="0">
              <a:spcBef>
                <a:spcPts val="0"/>
              </a:spcBef>
              <a:spcAft>
                <a:spcPts val="0"/>
              </a:spcAft>
              <a:buNone/>
            </a:pPr>
            <a:endParaRPr lang="zh-CN"/>
          </a:p>
        </p:txBody>
      </p:sp>
      <p:sp>
        <p:nvSpPr>
          <p:cNvPr id="318" name="Google Shape;318;p2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22</a:t>
            </a:fld>
            <a:endParaRPr lang="zh-CN"/>
          </a:p>
        </p:txBody>
      </p:sp>
    </p:spTree>
    <p:extLst>
      <p:ext uri="{BB962C8B-B14F-4D97-AF65-F5344CB8AC3E}">
        <p14:creationId xmlns:p14="http://schemas.microsoft.com/office/powerpoint/2010/main" val="218338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14446295b_0_3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14446295b_0_3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614446295b_0_39:notes"/>
          <p:cNvSpPr txBox="1">
            <a:spLocks noGrp="1"/>
          </p:cNvSpPr>
          <p:nvPr>
            <p:ph type="sldNum" idx="12"/>
          </p:nvPr>
        </p:nvSpPr>
        <p:spPr>
          <a:xfrm>
            <a:off x="3850443" y="9428583"/>
            <a:ext cx="2945659" cy="496332"/>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90204"/>
              <a:buNone/>
            </a:pPr>
            <a:fld id="{00000000-1234-1234-1234-123412341234}" type="slidenum">
              <a:rPr lang="en-US" altLang="zh-CN"/>
              <a:t>23</a:t>
            </a:fld>
            <a:endParaRPr lang="zh-CN"/>
          </a:p>
        </p:txBody>
      </p:sp>
    </p:spTree>
    <p:extLst>
      <p:ext uri="{BB962C8B-B14F-4D97-AF65-F5344CB8AC3E}">
        <p14:creationId xmlns:p14="http://schemas.microsoft.com/office/powerpoint/2010/main" val="4197281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7798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185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654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86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849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629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14446295b_0_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614446295b_0_8: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614446295b_0_8:notes"/>
          <p:cNvSpPr txBox="1">
            <a:spLocks noGrp="1"/>
          </p:cNvSpPr>
          <p:nvPr>
            <p:ph type="sldNum" idx="12"/>
          </p:nvPr>
        </p:nvSpPr>
        <p:spPr>
          <a:xfrm>
            <a:off x="3850443" y="9428583"/>
            <a:ext cx="2945659" cy="496332"/>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90204"/>
              <a:buNone/>
            </a:pPr>
            <a:fld id="{00000000-1234-1234-1234-123412341234}" type="slidenum">
              <a:rPr lang="en-US" altLang="zh-CN"/>
              <a:t>7</a:t>
            </a:fld>
            <a:endParaRPr lang="zh-CN"/>
          </a:p>
        </p:txBody>
      </p:sp>
    </p:spTree>
    <p:extLst>
      <p:ext uri="{BB962C8B-B14F-4D97-AF65-F5344CB8AC3E}">
        <p14:creationId xmlns:p14="http://schemas.microsoft.com/office/powerpoint/2010/main" val="304713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1806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70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254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77"/>
        <p:cNvGrpSpPr/>
        <p:nvPr/>
      </p:nvGrpSpPr>
      <p:grpSpPr>
        <a:xfrm>
          <a:off x="0" y="0"/>
          <a:ext cx="0" cy="0"/>
          <a:chOff x="0" y="0"/>
          <a:chExt cx="0" cy="0"/>
        </a:xfrm>
      </p:grpSpPr>
      <p:sp>
        <p:nvSpPr>
          <p:cNvPr id="78" name="Google Shape;78;p29"/>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9"/>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0" name="Google Shape;80;p29"/>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9"/>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83"/>
        <p:cNvGrpSpPr/>
        <p:nvPr/>
      </p:nvGrpSpPr>
      <p:grpSpPr>
        <a:xfrm>
          <a:off x="0" y="0"/>
          <a:ext cx="0" cy="0"/>
          <a:chOff x="0" y="0"/>
          <a:chExt cx="0" cy="0"/>
        </a:xfrm>
      </p:grpSpPr>
      <p:sp>
        <p:nvSpPr>
          <p:cNvPr id="84" name="Google Shape;84;p30"/>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0"/>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0"/>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0"/>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89"/>
        <p:cNvGrpSpPr/>
        <p:nvPr/>
      </p:nvGrpSpPr>
      <p:grpSpPr>
        <a:xfrm>
          <a:off x="0" y="0"/>
          <a:ext cx="0" cy="0"/>
          <a:chOff x="0" y="0"/>
          <a:chExt cx="0" cy="0"/>
        </a:xfrm>
      </p:grpSpPr>
      <p:sp>
        <p:nvSpPr>
          <p:cNvPr id="90" name="Google Shape;90;p31"/>
          <p:cNvSpPr txBox="1">
            <a:spLocks noGrp="1"/>
          </p:cNvSpPr>
          <p:nvPr>
            <p:ph type="title"/>
          </p:nvPr>
        </p:nvSpPr>
        <p:spPr>
          <a:xfrm>
            <a:off x="623888" y="1709883"/>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31"/>
          <p:cNvSpPr txBox="1">
            <a:spLocks noGrp="1"/>
          </p:cNvSpPr>
          <p:nvPr>
            <p:ph type="body" idx="1"/>
          </p:nvPr>
        </p:nvSpPr>
        <p:spPr>
          <a:xfrm>
            <a:off x="623888" y="4589608"/>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2" name="Google Shape;92;p31"/>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1"/>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1"/>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95"/>
        <p:cNvGrpSpPr/>
        <p:nvPr/>
      </p:nvGrpSpPr>
      <p:grpSpPr>
        <a:xfrm>
          <a:off x="0" y="0"/>
          <a:ext cx="0" cy="0"/>
          <a:chOff x="0" y="0"/>
          <a:chExt cx="0" cy="0"/>
        </a:xfrm>
      </p:grpSpPr>
      <p:sp>
        <p:nvSpPr>
          <p:cNvPr id="96" name="Google Shape;96;p32"/>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2"/>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2"/>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2"/>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02"/>
        <p:cNvGrpSpPr/>
        <p:nvPr/>
      </p:nvGrpSpPr>
      <p:grpSpPr>
        <a:xfrm>
          <a:off x="0" y="0"/>
          <a:ext cx="0" cy="0"/>
          <a:chOff x="0" y="0"/>
          <a:chExt cx="0" cy="0"/>
        </a:xfrm>
      </p:grpSpPr>
      <p:sp>
        <p:nvSpPr>
          <p:cNvPr id="103" name="Google Shape;103;p33"/>
          <p:cNvSpPr txBox="1">
            <a:spLocks noGrp="1"/>
          </p:cNvSpPr>
          <p:nvPr>
            <p:ph type="title"/>
          </p:nvPr>
        </p:nvSpPr>
        <p:spPr>
          <a:xfrm>
            <a:off x="629841" y="365126"/>
            <a:ext cx="7886700" cy="9702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3"/>
          <p:cNvSpPr txBox="1">
            <a:spLocks noGrp="1"/>
          </p:cNvSpPr>
          <p:nvPr>
            <p:ph type="body" idx="1"/>
          </p:nvPr>
        </p:nvSpPr>
        <p:spPr>
          <a:xfrm>
            <a:off x="944793" y="1567346"/>
            <a:ext cx="3526380" cy="71009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33"/>
          <p:cNvSpPr txBox="1">
            <a:spLocks noGrp="1"/>
          </p:cNvSpPr>
          <p:nvPr>
            <p:ph type="body" idx="2"/>
          </p:nvPr>
        </p:nvSpPr>
        <p:spPr>
          <a:xfrm>
            <a:off x="944793" y="2338388"/>
            <a:ext cx="3526380" cy="378596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3"/>
          <p:cNvSpPr txBox="1">
            <a:spLocks noGrp="1"/>
          </p:cNvSpPr>
          <p:nvPr>
            <p:ph type="body" idx="3"/>
          </p:nvPr>
        </p:nvSpPr>
        <p:spPr>
          <a:xfrm>
            <a:off x="4717284" y="1567346"/>
            <a:ext cx="3526381" cy="71009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b="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3"/>
          <p:cNvSpPr txBox="1">
            <a:spLocks noGrp="1"/>
          </p:cNvSpPr>
          <p:nvPr>
            <p:ph type="body" idx="4"/>
          </p:nvPr>
        </p:nvSpPr>
        <p:spPr>
          <a:xfrm>
            <a:off x="4717284" y="2357460"/>
            <a:ext cx="3526381" cy="376689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3"/>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3"/>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3"/>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11"/>
        <p:cNvGrpSpPr/>
        <p:nvPr/>
      </p:nvGrpSpPr>
      <p:grpSpPr>
        <a:xfrm>
          <a:off x="0" y="0"/>
          <a:ext cx="0" cy="0"/>
          <a:chOff x="0" y="0"/>
          <a:chExt cx="0" cy="0"/>
        </a:xfrm>
      </p:grpSpPr>
      <p:sp>
        <p:nvSpPr>
          <p:cNvPr id="112" name="Google Shape;112;p34"/>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4"/>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4"/>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4"/>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16"/>
        <p:cNvGrpSpPr/>
        <p:nvPr/>
      </p:nvGrpSpPr>
      <p:grpSpPr>
        <a:xfrm>
          <a:off x="0" y="0"/>
          <a:ext cx="0" cy="0"/>
          <a:chOff x="0" y="0"/>
          <a:chExt cx="0" cy="0"/>
        </a:xfrm>
      </p:grpSpPr>
      <p:sp>
        <p:nvSpPr>
          <p:cNvPr id="117" name="Google Shape;117;p35"/>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5"/>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5"/>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20"/>
        <p:cNvGrpSpPr/>
        <p:nvPr/>
      </p:nvGrpSpPr>
      <p:grpSpPr>
        <a:xfrm>
          <a:off x="0" y="0"/>
          <a:ext cx="0" cy="0"/>
          <a:chOff x="0" y="0"/>
          <a:chExt cx="0" cy="0"/>
        </a:xfrm>
      </p:grpSpPr>
      <p:sp>
        <p:nvSpPr>
          <p:cNvPr id="121" name="Google Shape;121;p36"/>
          <p:cNvSpPr txBox="1">
            <a:spLocks noGrp="1"/>
          </p:cNvSpPr>
          <p:nvPr>
            <p:ph type="title"/>
          </p:nvPr>
        </p:nvSpPr>
        <p:spPr>
          <a:xfrm>
            <a:off x="629841" y="457200"/>
            <a:ext cx="31240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36"/>
          <p:cNvSpPr>
            <a:spLocks noGrp="1"/>
          </p:cNvSpPr>
          <p:nvPr>
            <p:ph type="pic" idx="2"/>
          </p:nvPr>
        </p:nvSpPr>
        <p:spPr>
          <a:xfrm>
            <a:off x="3887391" y="457201"/>
            <a:ext cx="462915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90204"/>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panose="020B0604020202090204"/>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panose="020B0604020202090204"/>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9pPr>
          </a:lstStyle>
          <a:p>
            <a:endParaRPr/>
          </a:p>
        </p:txBody>
      </p:sp>
      <p:sp>
        <p:nvSpPr>
          <p:cNvPr id="123" name="Google Shape;123;p36"/>
          <p:cNvSpPr txBox="1">
            <a:spLocks noGrp="1"/>
          </p:cNvSpPr>
          <p:nvPr>
            <p:ph type="body" idx="1"/>
          </p:nvPr>
        </p:nvSpPr>
        <p:spPr>
          <a:xfrm>
            <a:off x="629841" y="2057400"/>
            <a:ext cx="3124012"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 name="Google Shape;124;p36"/>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6"/>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6"/>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127"/>
        <p:cNvGrpSpPr/>
        <p:nvPr/>
      </p:nvGrpSpPr>
      <p:grpSpPr>
        <a:xfrm>
          <a:off x="0" y="0"/>
          <a:ext cx="0" cy="0"/>
          <a:chOff x="0" y="0"/>
          <a:chExt cx="0" cy="0"/>
        </a:xfrm>
      </p:grpSpPr>
      <p:sp>
        <p:nvSpPr>
          <p:cNvPr id="128" name="Google Shape;128;p37"/>
          <p:cNvSpPr txBox="1">
            <a:spLocks noGrp="1"/>
          </p:cNvSpPr>
          <p:nvPr>
            <p:ph type="title"/>
          </p:nvPr>
        </p:nvSpPr>
        <p:spPr>
          <a:xfrm rot="5400000">
            <a:off x="4623594"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7"/>
          <p:cNvSpPr txBox="1">
            <a:spLocks noGrp="1"/>
          </p:cNvSpPr>
          <p:nvPr>
            <p:ph type="body" idx="1"/>
          </p:nvPr>
        </p:nvSpPr>
        <p:spPr>
          <a:xfrm rot="5400000">
            <a:off x="623095"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7"/>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7"/>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7"/>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623888" y="1709865"/>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623888" y="4589590"/>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629841" y="365126"/>
            <a:ext cx="7886700" cy="9702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944793" y="1567346"/>
            <a:ext cx="3526380" cy="71009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944793" y="2338388"/>
            <a:ext cx="3526380" cy="378596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4717275" y="1567346"/>
            <a:ext cx="3526381" cy="71009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b="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0"/>
          <p:cNvSpPr txBox="1">
            <a:spLocks noGrp="1"/>
          </p:cNvSpPr>
          <p:nvPr>
            <p:ph type="body" idx="4"/>
          </p:nvPr>
        </p:nvSpPr>
        <p:spPr>
          <a:xfrm>
            <a:off x="4717275" y="2357460"/>
            <a:ext cx="3526381" cy="376689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42"/>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629841" y="457200"/>
            <a:ext cx="31240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a:spLocks noGrp="1"/>
          </p:cNvSpPr>
          <p:nvPr>
            <p:ph type="pic" idx="2"/>
          </p:nvPr>
        </p:nvSpPr>
        <p:spPr>
          <a:xfrm>
            <a:off x="3887391" y="457201"/>
            <a:ext cx="462915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90204"/>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panose="020B0604020202090204"/>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panose="020B0604020202090204"/>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panose="020B0604020202090204"/>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43"/>
          <p:cNvSpPr txBox="1">
            <a:spLocks noGrp="1"/>
          </p:cNvSpPr>
          <p:nvPr>
            <p:ph type="body" idx="1"/>
          </p:nvPr>
        </p:nvSpPr>
        <p:spPr>
          <a:xfrm>
            <a:off x="629841" y="2057400"/>
            <a:ext cx="3124012"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rot="5400000">
            <a:off x="4623594"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txBox="1">
            <a:spLocks noGrp="1"/>
          </p:cNvSpPr>
          <p:nvPr>
            <p:ph type="body" idx="1"/>
          </p:nvPr>
        </p:nvSpPr>
        <p:spPr>
          <a:xfrm rot="5400000">
            <a:off x="623095"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4"/>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4"/>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90204"/>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panose="020B0604020202090204"/>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panose="020B0604020202090204"/>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628650" y="6356477"/>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3028950" y="6356477"/>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6457950" y="6356477"/>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28"/>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90204"/>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panose="020B0604020202090204"/>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panose="020B0604020202090204"/>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28"/>
          <p:cNvSpPr txBox="1">
            <a:spLocks noGrp="1"/>
          </p:cNvSpPr>
          <p:nvPr>
            <p:ph type="dt" idx="10"/>
          </p:nvPr>
        </p:nvSpPr>
        <p:spPr>
          <a:xfrm>
            <a:off x="628650" y="6356495"/>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28"/>
          <p:cNvSpPr txBox="1">
            <a:spLocks noGrp="1"/>
          </p:cNvSpPr>
          <p:nvPr>
            <p:ph type="ftr" idx="11"/>
          </p:nvPr>
        </p:nvSpPr>
        <p:spPr>
          <a:xfrm>
            <a:off x="3028950" y="6356495"/>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28"/>
          <p:cNvSpPr txBox="1">
            <a:spLocks noGrp="1"/>
          </p:cNvSpPr>
          <p:nvPr>
            <p:ph type="sldNum" idx="12"/>
          </p:nvPr>
        </p:nvSpPr>
        <p:spPr>
          <a:xfrm>
            <a:off x="6457950" y="6356495"/>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slide" Target="slide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slide" Target="slide2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
          <p:cNvPicPr preferRelativeResize="0"/>
          <p:nvPr/>
        </p:nvPicPr>
        <p:blipFill rotWithShape="1">
          <a:blip r:embed="rId3"/>
          <a:srcRect/>
          <a:stretch>
            <a:fillRect/>
          </a:stretch>
        </p:blipFill>
        <p:spPr>
          <a:xfrm>
            <a:off x="1363525" y="2420888"/>
            <a:ext cx="6804291" cy="4708961"/>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138" name="Google Shape;138;p1"/>
          <p:cNvSpPr txBox="1">
            <a:spLocks noGrp="1"/>
          </p:cNvSpPr>
          <p:nvPr>
            <p:ph type="ctrTitle"/>
          </p:nvPr>
        </p:nvSpPr>
        <p:spPr>
          <a:xfrm>
            <a:off x="685800" y="1173892"/>
            <a:ext cx="8359346" cy="526638"/>
          </a:xfrm>
          <a:prstGeom prst="rect">
            <a:avLst/>
          </a:prstGeom>
          <a:noFill/>
          <a:ln>
            <a:noFill/>
          </a:ln>
        </p:spPr>
        <p:txBody>
          <a:bodyPr spcFirstLastPara="1" wrap="square" lIns="91425" tIns="45700" rIns="91425" bIns="45700" anchor="b" anchorCtr="0">
            <a:normAutofit fontScale="90000"/>
          </a:bodyPr>
          <a:lstStyle/>
          <a:p>
            <a:r>
              <a:rPr lang="zh-TW" altLang="en-US" sz="3600" b="1" dirty="0">
                <a:solidFill>
                  <a:srgbClr val="7030A0"/>
                </a:solidFill>
                <a:latin typeface="新細明體" panose="02020500000000000000" pitchFamily="18" charset="-120"/>
              </a:rPr>
              <a:t>聖公會李福慶中學</a:t>
            </a:r>
            <a:br>
              <a:rPr lang="en-US" altLang="zh-TW" sz="3600" b="1" dirty="0">
                <a:solidFill>
                  <a:srgbClr val="7030A0"/>
                </a:solidFill>
                <a:latin typeface="新細明體" panose="02020500000000000000" pitchFamily="18" charset="-120"/>
              </a:rPr>
            </a:br>
            <a:r>
              <a:rPr lang="zh-TW" altLang="zh-HK" sz="2200" b="1" dirty="0">
                <a:solidFill>
                  <a:schemeClr val="accent5">
                    <a:lumMod val="50000"/>
                  </a:schemeClr>
                </a:solidFill>
                <a:ea typeface="+mj-lt"/>
                <a:cs typeface="+mj-lt"/>
              </a:rPr>
              <a:t>『薪火相傳』平台系列：</a:t>
            </a:r>
            <a:br>
              <a:rPr lang="en-US" altLang="zh-TW" sz="2200" b="1" dirty="0">
                <a:solidFill>
                  <a:schemeClr val="accent5">
                    <a:lumMod val="50000"/>
                  </a:schemeClr>
                </a:solidFill>
                <a:ea typeface="+mj-lt"/>
                <a:cs typeface="+mj-lt"/>
              </a:rPr>
            </a:br>
            <a:r>
              <a:rPr lang="zh-TW" altLang="zh-HK" sz="2200" b="1" dirty="0">
                <a:solidFill>
                  <a:schemeClr val="accent5">
                    <a:lumMod val="50000"/>
                  </a:schemeClr>
                </a:solidFill>
                <a:ea typeface="+mj-lt"/>
                <a:cs typeface="+mj-lt"/>
              </a:rPr>
              <a:t>雲南的歷史、民族文化及地質遺蹟探索之旅</a:t>
            </a:r>
            <a:endParaRPr lang="zh-HK" altLang="en-US" sz="2200" dirty="0">
              <a:solidFill>
                <a:schemeClr val="accent5">
                  <a:lumMod val="50000"/>
                </a:schemeClr>
              </a:solidFill>
            </a:endParaRPr>
          </a:p>
        </p:txBody>
      </p:sp>
      <p:sp>
        <p:nvSpPr>
          <p:cNvPr id="139" name="Google Shape;139;p1"/>
          <p:cNvSpPr txBox="1">
            <a:spLocks noGrp="1"/>
          </p:cNvSpPr>
          <p:nvPr>
            <p:ph type="subTitle" idx="1"/>
          </p:nvPr>
        </p:nvSpPr>
        <p:spPr>
          <a:xfrm>
            <a:off x="824435" y="1736673"/>
            <a:ext cx="8082076" cy="648072"/>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rgbClr val="FF0000"/>
              </a:buClr>
              <a:buSzPts val="1920"/>
              <a:buNone/>
            </a:pPr>
            <a:r>
              <a:rPr lang="zh-CN" altLang="en-US" sz="2500" b="1" dirty="0">
                <a:solidFill>
                  <a:srgbClr val="FF0000"/>
                </a:solidFill>
                <a:latin typeface="新細明體" panose="02020500000000000000" pitchFamily="18" charset="-120"/>
                <a:ea typeface="新細明體" panose="02020500000000000000" pitchFamily="18" charset="-120"/>
                <a:sym typeface="Arial" panose="020B0604020202090204"/>
              </a:rPr>
              <a:t>探討中國自然生態保育方式</a:t>
            </a:r>
            <a:r>
              <a:rPr lang="en-US" altLang="zh-CN" sz="2500" b="1" dirty="0">
                <a:solidFill>
                  <a:srgbClr val="FF0000"/>
                </a:solidFill>
                <a:latin typeface="新細明體" panose="02020500000000000000" pitchFamily="18" charset="-120"/>
                <a:ea typeface="新細明體" panose="02020500000000000000" pitchFamily="18" charset="-120"/>
                <a:sym typeface="Arial" panose="020B0604020202090204"/>
              </a:rPr>
              <a:t>— </a:t>
            </a:r>
            <a:r>
              <a:rPr lang="zh-CN" altLang="en-US" sz="2500" b="1" dirty="0">
                <a:solidFill>
                  <a:srgbClr val="FF0000"/>
                </a:solidFill>
                <a:latin typeface="新細明體" panose="02020500000000000000" pitchFamily="18" charset="-120"/>
                <a:ea typeface="新細明體" panose="02020500000000000000" pitchFamily="18" charset="-120"/>
                <a:sym typeface="Arial" panose="020B0604020202090204"/>
              </a:rPr>
              <a:t>以昆明市石林風景區為例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a:spLocks noGrp="1"/>
          </p:cNvSpPr>
          <p:nvPr>
            <p:ph type="body" idx="1"/>
          </p:nvPr>
        </p:nvSpPr>
        <p:spPr>
          <a:xfrm>
            <a:off x="2930700" y="3939556"/>
            <a:ext cx="6213300" cy="30558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n-US" altLang="zh-TW" dirty="0">
                <a:solidFill>
                  <a:srgbClr val="FF0000"/>
                </a:solidFill>
                <a:latin typeface="Arial" panose="020B0604020202090204"/>
                <a:ea typeface="Arial" panose="020B0604020202090204"/>
                <a:cs typeface="Arial" panose="020B0604020202090204"/>
                <a:sym typeface="Arial" panose="020B0604020202090204"/>
              </a:rPr>
              <a:t>1. </a:t>
            </a:r>
            <a:r>
              <a:rPr lang="zh-CN" dirty="0">
                <a:solidFill>
                  <a:srgbClr val="FF0000"/>
                </a:solidFill>
                <a:latin typeface="Arial" panose="020B0604020202090204"/>
                <a:ea typeface="Arial" panose="020B0604020202090204"/>
                <a:cs typeface="Arial" panose="020B0604020202090204"/>
                <a:sym typeface="Arial" panose="020B0604020202090204"/>
              </a:rPr>
              <a:t>餐飲業</a:t>
            </a:r>
            <a:r>
              <a:rPr lang="zh-CN" dirty="0">
                <a:solidFill>
                  <a:srgbClr val="000000"/>
                </a:solidFill>
                <a:latin typeface="Arial" panose="020B0604020202090204"/>
                <a:ea typeface="Arial" panose="020B0604020202090204"/>
                <a:cs typeface="Arial" panose="020B0604020202090204"/>
                <a:sym typeface="Arial" panose="020B0604020202090204"/>
              </a:rPr>
              <a:t>：</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342900" algn="l" rtl="0">
              <a:lnSpc>
                <a:spcPct val="90000"/>
              </a:lnSpc>
              <a:spcBef>
                <a:spcPts val="1000"/>
              </a:spcBef>
              <a:spcAft>
                <a:spcPts val="0"/>
              </a:spcAft>
              <a:buClr>
                <a:srgbClr val="000000"/>
              </a:buClr>
              <a:buSzPts val="1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食材的順應自然，</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342900" algn="l" rtl="0">
              <a:lnSpc>
                <a:spcPct val="90000"/>
              </a:lnSpc>
              <a:spcBef>
                <a:spcPts val="0"/>
              </a:spcBef>
              <a:spcAft>
                <a:spcPts val="0"/>
              </a:spcAft>
              <a:buClr>
                <a:srgbClr val="000000"/>
              </a:buClr>
              <a:buSzPts val="1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來保證動植物新陳代謝，</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342900" algn="l" rtl="0">
              <a:lnSpc>
                <a:spcPct val="90000"/>
              </a:lnSpc>
              <a:spcBef>
                <a:spcPts val="0"/>
              </a:spcBef>
              <a:spcAft>
                <a:spcPts val="0"/>
              </a:spcAft>
              <a:buClr>
                <a:srgbClr val="000000"/>
              </a:buClr>
              <a:buSzPts val="1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滿足人類的飲食需要的同時，</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342900" algn="l" rtl="0">
              <a:lnSpc>
                <a:spcPct val="90000"/>
              </a:lnSpc>
              <a:spcBef>
                <a:spcPts val="0"/>
              </a:spcBef>
              <a:spcAft>
                <a:spcPts val="0"/>
              </a:spcAft>
              <a:buClr>
                <a:srgbClr val="000000"/>
              </a:buClr>
              <a:buSzPts val="1800"/>
              <a:buChar char="•"/>
            </a:pPr>
            <a:r>
              <a:rPr lang="zh-CN" dirty="0">
                <a:solidFill>
                  <a:srgbClr val="000000"/>
                </a:solidFill>
                <a:latin typeface="Arial" panose="020B0604020202090204"/>
                <a:ea typeface="Arial" panose="020B0604020202090204"/>
                <a:cs typeface="Arial" panose="020B0604020202090204"/>
                <a:sym typeface="Arial" panose="020B0604020202090204"/>
              </a:rPr>
              <a:t>還考慮本地生物品種的存活</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342900" algn="l" rtl="0">
              <a:lnSpc>
                <a:spcPct val="90000"/>
              </a:lnSpc>
              <a:spcBef>
                <a:spcPts val="0"/>
              </a:spcBef>
              <a:spcAft>
                <a:spcPts val="0"/>
              </a:spcAft>
              <a:buClr>
                <a:srgbClr val="000000"/>
              </a:buClr>
              <a:buSzPts val="1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及生態系統的平衡。</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342900" algn="l" rtl="0">
              <a:lnSpc>
                <a:spcPct val="90000"/>
              </a:lnSpc>
              <a:spcBef>
                <a:spcPts val="0"/>
              </a:spcBef>
              <a:spcAft>
                <a:spcPts val="0"/>
              </a:spcAft>
              <a:buClr>
                <a:srgbClr val="000000"/>
              </a:buClr>
              <a:buSzPts val="1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(走地雞,菌類植物)</a:t>
            </a:r>
            <a:endParaRPr dirty="0">
              <a:solidFill>
                <a:srgbClr val="000000"/>
              </a:solidFill>
            </a:endParaRPr>
          </a:p>
          <a:p>
            <a:pPr marL="0" lvl="0" indent="0" algn="l" rtl="0">
              <a:lnSpc>
                <a:spcPct val="90000"/>
              </a:lnSpc>
              <a:spcBef>
                <a:spcPts val="1000"/>
              </a:spcBef>
              <a:spcAft>
                <a:spcPts val="0"/>
              </a:spcAft>
              <a:buNone/>
            </a:pPr>
            <a:endParaRPr dirty="0">
              <a:solidFill>
                <a:srgbClr val="000000"/>
              </a:solidFill>
              <a:latin typeface="Arial" panose="020B0604020202090204"/>
              <a:ea typeface="Arial" panose="020B0604020202090204"/>
              <a:cs typeface="Arial" panose="020B0604020202090204"/>
              <a:sym typeface="Arial" panose="020B0604020202090204"/>
            </a:endParaRPr>
          </a:p>
        </p:txBody>
      </p:sp>
      <p:pic>
        <p:nvPicPr>
          <p:cNvPr id="207" name="Google Shape;207;p11"/>
          <p:cNvPicPr preferRelativeResize="0"/>
          <p:nvPr/>
        </p:nvPicPr>
        <p:blipFill rotWithShape="1">
          <a:blip r:embed="rId3"/>
          <a:srcRect/>
          <a:stretch>
            <a:fillRect/>
          </a:stretch>
        </p:blipFill>
        <p:spPr>
          <a:xfrm>
            <a:off x="132942" y="1727805"/>
            <a:ext cx="3024225" cy="2381278"/>
          </a:xfrm>
          <a:prstGeom prst="rect">
            <a:avLst/>
          </a:prstGeom>
          <a:noFill/>
          <a:ln>
            <a:noFill/>
          </a:ln>
        </p:spPr>
      </p:pic>
      <p:pic>
        <p:nvPicPr>
          <p:cNvPr id="208" name="Google Shape;208;p11"/>
          <p:cNvPicPr preferRelativeResize="0"/>
          <p:nvPr/>
        </p:nvPicPr>
        <p:blipFill rotWithShape="1">
          <a:blip r:embed="rId4"/>
          <a:srcRect/>
          <a:stretch>
            <a:fillRect/>
          </a:stretch>
        </p:blipFill>
        <p:spPr>
          <a:xfrm>
            <a:off x="313173" y="4232354"/>
            <a:ext cx="2718486" cy="2470203"/>
          </a:xfrm>
          <a:prstGeom prst="rect">
            <a:avLst/>
          </a:prstGeom>
          <a:noFill/>
          <a:ln>
            <a:noFill/>
          </a:ln>
        </p:spPr>
      </p:pic>
      <p:pic>
        <p:nvPicPr>
          <p:cNvPr id="6" name="Google Shape;309;p23">
            <a:extLst>
              <a:ext uri="{FF2B5EF4-FFF2-40B4-BE49-F238E27FC236}">
                <a16:creationId xmlns:a16="http://schemas.microsoft.com/office/drawing/2014/main" id="{7597C6DF-5A96-4052-A4B7-86BCFCBDC1E8}"/>
              </a:ext>
            </a:extLst>
          </p:cNvPr>
          <p:cNvPicPr preferRelativeResize="0"/>
          <p:nvPr/>
        </p:nvPicPr>
        <p:blipFill rotWithShape="1">
          <a:blip r:embed="rId5"/>
          <a:srcRect/>
          <a:stretch>
            <a:fillRect/>
          </a:stretch>
        </p:blipFill>
        <p:spPr>
          <a:xfrm>
            <a:off x="3744097" y="0"/>
            <a:ext cx="5103341" cy="3939556"/>
          </a:xfrm>
          <a:prstGeom prst="rect">
            <a:avLst/>
          </a:prstGeom>
          <a:noFill/>
          <a:ln>
            <a:noFill/>
          </a:ln>
        </p:spPr>
      </p:pic>
      <p:sp>
        <p:nvSpPr>
          <p:cNvPr id="2" name="矩形 1">
            <a:extLst>
              <a:ext uri="{FF2B5EF4-FFF2-40B4-BE49-F238E27FC236}">
                <a16:creationId xmlns:a16="http://schemas.microsoft.com/office/drawing/2014/main" id="{86FD373C-C897-4651-B814-3371141A0F06}"/>
              </a:ext>
            </a:extLst>
          </p:cNvPr>
          <p:cNvSpPr/>
          <p:nvPr/>
        </p:nvSpPr>
        <p:spPr>
          <a:xfrm>
            <a:off x="217206" y="338900"/>
            <a:ext cx="3057247" cy="523220"/>
          </a:xfrm>
          <a:prstGeom prst="rect">
            <a:avLst/>
          </a:prstGeom>
        </p:spPr>
        <p:txBody>
          <a:bodyPr wrap="none">
            <a:spAutoFit/>
          </a:bodyPr>
          <a:lstStyle/>
          <a:p>
            <a:r>
              <a:rPr lang="zh-CN" altLang="zh-HK" sz="2800" u="sng" dirty="0">
                <a:solidFill>
                  <a:schemeClr val="hlink"/>
                </a:solidFill>
                <a:hlinkClick r:id="rId6" action="ppaction://hlinksldjump"/>
              </a:rPr>
              <a:t>可持續旅遊</a:t>
            </a:r>
            <a:r>
              <a:rPr lang="zh-TW" altLang="en-US" sz="2800" u="sng" dirty="0">
                <a:solidFill>
                  <a:schemeClr val="hlink"/>
                </a:solidFill>
              </a:rPr>
              <a:t>的元素</a:t>
            </a:r>
            <a:endParaRPr lang="zh-HK" alt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2"/>
          <p:cNvPicPr preferRelativeResize="0"/>
          <p:nvPr/>
        </p:nvPicPr>
        <p:blipFill rotWithShape="1">
          <a:blip r:embed="rId3"/>
          <a:srcRect/>
          <a:stretch>
            <a:fillRect/>
          </a:stretch>
        </p:blipFill>
        <p:spPr>
          <a:xfrm>
            <a:off x="4939171" y="3338525"/>
            <a:ext cx="4091152" cy="3069249"/>
          </a:xfrm>
          <a:prstGeom prst="rect">
            <a:avLst/>
          </a:prstGeom>
          <a:noFill/>
          <a:ln>
            <a:noFill/>
          </a:ln>
        </p:spPr>
      </p:pic>
      <p:sp>
        <p:nvSpPr>
          <p:cNvPr id="215" name="Google Shape;215;p12"/>
          <p:cNvSpPr txBox="1">
            <a:spLocks noGrp="1"/>
          </p:cNvSpPr>
          <p:nvPr>
            <p:ph type="body" idx="1"/>
          </p:nvPr>
        </p:nvSpPr>
        <p:spPr>
          <a:xfrm>
            <a:off x="382850" y="690100"/>
            <a:ext cx="8216400" cy="37824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None/>
            </a:pPr>
            <a:r>
              <a:rPr lang="en-US" altLang="zh-TW" sz="3000" dirty="0">
                <a:solidFill>
                  <a:srgbClr val="FF0000"/>
                </a:solidFill>
                <a:latin typeface="Arial" panose="020B0604020202090204"/>
                <a:ea typeface="Arial" panose="020B0604020202090204"/>
                <a:cs typeface="Arial" panose="020B0604020202090204"/>
                <a:sym typeface="Arial" panose="020B0604020202090204"/>
              </a:rPr>
              <a:t>2. </a:t>
            </a:r>
            <a:r>
              <a:rPr lang="zh-CN" sz="3000" dirty="0">
                <a:solidFill>
                  <a:srgbClr val="FF0000"/>
                </a:solidFill>
                <a:latin typeface="Arial" panose="020B0604020202090204"/>
                <a:ea typeface="Arial" panose="020B0604020202090204"/>
                <a:cs typeface="Arial" panose="020B0604020202090204"/>
                <a:sym typeface="Arial" panose="020B0604020202090204"/>
              </a:rPr>
              <a:t>旅館業</a:t>
            </a:r>
            <a:r>
              <a:rPr lang="zh-CN" sz="3000" dirty="0">
                <a:solidFill>
                  <a:srgbClr val="000000"/>
                </a:solidFill>
                <a:latin typeface="Arial" panose="020B0604020202090204"/>
                <a:ea typeface="Arial" panose="020B0604020202090204"/>
                <a:cs typeface="Arial" panose="020B0604020202090204"/>
                <a:sym typeface="Arial" panose="020B0604020202090204"/>
              </a:rPr>
              <a:t>:</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95300" indent="-457200">
              <a:buClr>
                <a:srgbClr val="000000"/>
              </a:buClr>
              <a:buSzPts val="3000"/>
            </a:pPr>
            <a:r>
              <a:rPr lang="zh-CN" sz="3000" dirty="0">
                <a:solidFill>
                  <a:srgbClr val="000000"/>
                </a:solidFill>
                <a:latin typeface="Arial" panose="020B0604020202090204"/>
                <a:ea typeface="Arial" panose="020B0604020202090204"/>
                <a:cs typeface="Arial" panose="020B0604020202090204"/>
                <a:sym typeface="Arial" panose="020B0604020202090204"/>
              </a:rPr>
              <a:t>雲南推動旅遊轉型升級，出現綠色酒店：</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95300" indent="-457200">
              <a:spcBef>
                <a:spcPts val="0"/>
              </a:spcBef>
              <a:buClr>
                <a:srgbClr val="000000"/>
              </a:buClr>
              <a:buSzPts val="3000"/>
            </a:pPr>
            <a:r>
              <a:rPr lang="zh-CN" sz="3000" dirty="0">
                <a:solidFill>
                  <a:srgbClr val="000000"/>
                </a:solidFill>
                <a:latin typeface="Arial" panose="020B0604020202090204"/>
                <a:ea typeface="Arial" panose="020B0604020202090204"/>
                <a:cs typeface="Arial" panose="020B0604020202090204"/>
                <a:sym typeface="Arial" panose="020B0604020202090204"/>
              </a:rPr>
              <a:t>客房服務指南中提倡客人節水節電,</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95300" indent="-457200">
              <a:spcBef>
                <a:spcPts val="0"/>
              </a:spcBef>
              <a:buClr>
                <a:srgbClr val="000000"/>
              </a:buClr>
              <a:buSzPts val="3000"/>
            </a:pPr>
            <a:r>
              <a:rPr lang="zh-CN" sz="3000" dirty="0">
                <a:solidFill>
                  <a:srgbClr val="000000"/>
                </a:solidFill>
                <a:latin typeface="Arial" panose="020B0604020202090204"/>
                <a:ea typeface="Arial" panose="020B0604020202090204"/>
                <a:cs typeface="Arial" panose="020B0604020202090204"/>
                <a:sym typeface="Arial" panose="020B0604020202090204"/>
              </a:rPr>
              <a:t>用餐及打包服務過程中不使用一次性餐具,</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95300" indent="-457200">
              <a:spcBef>
                <a:spcPts val="0"/>
              </a:spcBef>
              <a:buClr>
                <a:srgbClr val="000000"/>
              </a:buClr>
              <a:buSzPts val="3000"/>
            </a:pPr>
            <a:r>
              <a:rPr lang="zh-CN" sz="3000" dirty="0">
                <a:solidFill>
                  <a:srgbClr val="000000"/>
                </a:solidFill>
                <a:latin typeface="Arial" panose="020B0604020202090204"/>
                <a:ea typeface="Arial" panose="020B0604020202090204"/>
                <a:cs typeface="Arial" panose="020B0604020202090204"/>
                <a:sym typeface="Arial" panose="020B0604020202090204"/>
              </a:rPr>
              <a:t>自助餐廳內擺放溫馨提示牌，避免浪費)</a:t>
            </a:r>
            <a:endParaRPr sz="3000" dirty="0">
              <a:solidFill>
                <a:srgbClr val="000000"/>
              </a:solidFill>
              <a:latin typeface="Arial" panose="020B0604020202090204"/>
              <a:ea typeface="Arial" panose="020B0604020202090204"/>
              <a:cs typeface="Arial" panose="020B0604020202090204"/>
              <a:sym typeface="Arial" panose="020B0604020202090204"/>
            </a:endParaRPr>
          </a:p>
        </p:txBody>
      </p:sp>
      <p:pic>
        <p:nvPicPr>
          <p:cNvPr id="216" name="Google Shape;216;p12"/>
          <p:cNvPicPr preferRelativeResize="0"/>
          <p:nvPr/>
        </p:nvPicPr>
        <p:blipFill>
          <a:blip r:embed="rId4"/>
          <a:stretch>
            <a:fillRect/>
          </a:stretch>
        </p:blipFill>
        <p:spPr>
          <a:xfrm>
            <a:off x="1478975" y="3516175"/>
            <a:ext cx="1556343" cy="2537901"/>
          </a:xfrm>
          <a:prstGeom prst="rect">
            <a:avLst/>
          </a:prstGeom>
          <a:noFill/>
          <a:ln>
            <a:noFill/>
          </a:ln>
        </p:spPr>
      </p:pic>
      <p:sp>
        <p:nvSpPr>
          <p:cNvPr id="5" name="矩形 4">
            <a:extLst>
              <a:ext uri="{FF2B5EF4-FFF2-40B4-BE49-F238E27FC236}">
                <a16:creationId xmlns:a16="http://schemas.microsoft.com/office/drawing/2014/main" id="{6FF0E6BE-0087-4A73-ADFF-6E8585B497FB}"/>
              </a:ext>
            </a:extLst>
          </p:cNvPr>
          <p:cNvSpPr/>
          <p:nvPr/>
        </p:nvSpPr>
        <p:spPr>
          <a:xfrm>
            <a:off x="728522" y="81448"/>
            <a:ext cx="3057247" cy="523220"/>
          </a:xfrm>
          <a:prstGeom prst="rect">
            <a:avLst/>
          </a:prstGeom>
        </p:spPr>
        <p:txBody>
          <a:bodyPr wrap="none">
            <a:spAutoFit/>
          </a:bodyPr>
          <a:lstStyle/>
          <a:p>
            <a:r>
              <a:rPr lang="zh-CN" altLang="zh-HK" sz="2800" u="sng" dirty="0">
                <a:solidFill>
                  <a:schemeClr val="hlink"/>
                </a:solidFill>
                <a:hlinkClick r:id="rId5" action="ppaction://hlinksldjump"/>
              </a:rPr>
              <a:t>可持續旅遊</a:t>
            </a:r>
            <a:r>
              <a:rPr lang="zh-TW" altLang="en-US" sz="2800" u="sng" dirty="0">
                <a:solidFill>
                  <a:schemeClr val="hlink"/>
                </a:solidFill>
              </a:rPr>
              <a:t>的元素</a:t>
            </a:r>
            <a:endParaRPr lang="zh-HK" alt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3"/>
          <p:cNvPicPr preferRelativeResize="0"/>
          <p:nvPr/>
        </p:nvPicPr>
        <p:blipFill rotWithShape="1">
          <a:blip r:embed="rId3"/>
          <a:srcRect/>
          <a:stretch>
            <a:fillRect/>
          </a:stretch>
        </p:blipFill>
        <p:spPr>
          <a:xfrm>
            <a:off x="3187892" y="4790230"/>
            <a:ext cx="1916430" cy="1916430"/>
          </a:xfrm>
          <a:prstGeom prst="rect">
            <a:avLst/>
          </a:prstGeom>
          <a:noFill/>
          <a:ln>
            <a:noFill/>
          </a:ln>
        </p:spPr>
      </p:pic>
      <p:sp>
        <p:nvSpPr>
          <p:cNvPr id="222" name="Google Shape;222;p13"/>
          <p:cNvSpPr txBox="1">
            <a:spLocks noGrp="1"/>
          </p:cNvSpPr>
          <p:nvPr>
            <p:ph type="body" idx="1"/>
          </p:nvPr>
        </p:nvSpPr>
        <p:spPr>
          <a:xfrm>
            <a:off x="297025" y="549300"/>
            <a:ext cx="8029800" cy="31818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None/>
            </a:pPr>
            <a:r>
              <a:rPr lang="en-US" altLang="zh-TW" dirty="0">
                <a:solidFill>
                  <a:srgbClr val="FF0000"/>
                </a:solidFill>
                <a:latin typeface="Arial" panose="020B0604020202090204"/>
                <a:ea typeface="Arial" panose="020B0604020202090204"/>
                <a:cs typeface="Arial" panose="020B0604020202090204"/>
                <a:sym typeface="Arial" panose="020B0604020202090204"/>
              </a:rPr>
              <a:t>3.</a:t>
            </a:r>
            <a:r>
              <a:rPr lang="zh-CN" dirty="0">
                <a:solidFill>
                  <a:srgbClr val="FF0000"/>
                </a:solidFill>
                <a:latin typeface="Arial" panose="020B0604020202090204"/>
                <a:ea typeface="Arial" panose="020B0604020202090204"/>
                <a:cs typeface="Arial" panose="020B0604020202090204"/>
                <a:sym typeface="Arial" panose="020B0604020202090204"/>
              </a:rPr>
              <a:t>商業</a:t>
            </a:r>
            <a:r>
              <a:rPr lang="zh-TW" altLang="en-US" dirty="0">
                <a:solidFill>
                  <a:srgbClr val="FF0000"/>
                </a:solidFill>
                <a:latin typeface="Arial" panose="020B0604020202090204"/>
                <a:ea typeface="Arial" panose="020B0604020202090204"/>
                <a:cs typeface="Arial" panose="020B0604020202090204"/>
                <a:sym typeface="Arial" panose="020B0604020202090204"/>
              </a:rPr>
              <a:t>活動</a:t>
            </a:r>
            <a:r>
              <a:rPr lang="zh-CN" dirty="0">
                <a:latin typeface="Arial" panose="020B0604020202090204"/>
                <a:ea typeface="Arial" panose="020B0604020202090204"/>
                <a:cs typeface="Arial" panose="020B0604020202090204"/>
                <a:sym typeface="Arial" panose="020B0604020202090204"/>
              </a:rPr>
              <a:t>：</a:t>
            </a:r>
            <a:endParaRPr dirty="0">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1000"/>
              </a:spcBef>
              <a:spcAft>
                <a:spcPts val="0"/>
              </a:spcAft>
              <a:buClr>
                <a:srgbClr val="000000"/>
              </a:buClr>
              <a:buSzPts val="3000"/>
              <a:buChar char="•"/>
            </a:pPr>
            <a:r>
              <a:rPr lang="zh-CN" sz="3000" dirty="0">
                <a:solidFill>
                  <a:srgbClr val="7030A0"/>
                </a:solidFill>
                <a:latin typeface="Arial" panose="020B0604020202090204"/>
                <a:ea typeface="Arial" panose="020B0604020202090204"/>
                <a:cs typeface="Arial" panose="020B0604020202090204"/>
                <a:sym typeface="Arial" panose="020B0604020202090204"/>
              </a:rPr>
              <a:t>天然食品、服裝、手工藝</a:t>
            </a:r>
            <a:r>
              <a:rPr lang="zh-CN" sz="3000" dirty="0">
                <a:solidFill>
                  <a:srgbClr val="000000"/>
                </a:solidFill>
                <a:latin typeface="Arial" panose="020B0604020202090204"/>
                <a:ea typeface="Arial" panose="020B0604020202090204"/>
                <a:cs typeface="Arial" panose="020B0604020202090204"/>
                <a:sym typeface="Arial" panose="020B0604020202090204"/>
              </a:rPr>
              <a:t>的相關店舖,</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帶來的人流量，促進旅遊業的發展</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帶來機遇，當地經濟的發展。</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石林主要</a:t>
            </a:r>
            <a:r>
              <a:rPr lang="zh-CN" sz="3000" dirty="0">
                <a:solidFill>
                  <a:srgbClr val="7030A0"/>
                </a:solidFill>
                <a:latin typeface="Arial" panose="020B0604020202090204"/>
                <a:ea typeface="Arial" panose="020B0604020202090204"/>
                <a:cs typeface="Arial" panose="020B0604020202090204"/>
                <a:sym typeface="Arial" panose="020B0604020202090204"/>
              </a:rPr>
              <a:t>交通方式是步行以及電動</a:t>
            </a:r>
            <a:endParaRPr sz="3000" dirty="0">
              <a:solidFill>
                <a:srgbClr val="7030A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減少尾氣排放造成的空氣污染</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保護景區的生態環境，倡導環保意識。</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0" algn="l" rtl="0">
              <a:lnSpc>
                <a:spcPct val="90000"/>
              </a:lnSpc>
              <a:spcBef>
                <a:spcPts val="1000"/>
              </a:spcBef>
              <a:spcAft>
                <a:spcPts val="0"/>
              </a:spcAft>
              <a:buNone/>
            </a:pPr>
            <a:endParaRPr sz="3000" dirty="0">
              <a:solidFill>
                <a:srgbClr val="000000"/>
              </a:solidFill>
              <a:latin typeface="Arial" panose="020B0604020202090204"/>
              <a:ea typeface="Arial" panose="020B0604020202090204"/>
              <a:cs typeface="Arial" panose="020B0604020202090204"/>
              <a:sym typeface="Arial" panose="020B0604020202090204"/>
            </a:endParaRPr>
          </a:p>
        </p:txBody>
      </p:sp>
      <p:pic>
        <p:nvPicPr>
          <p:cNvPr id="223" name="Google Shape;223;p13" descr="rBE8DFytX9uASCXUAAIzERn336s925"/>
          <p:cNvPicPr preferRelativeResize="0"/>
          <p:nvPr/>
        </p:nvPicPr>
        <p:blipFill rotWithShape="1">
          <a:blip r:embed="rId4"/>
          <a:srcRect/>
          <a:stretch>
            <a:fillRect/>
          </a:stretch>
        </p:blipFill>
        <p:spPr>
          <a:xfrm>
            <a:off x="6913880" y="4999355"/>
            <a:ext cx="2038985" cy="1356360"/>
          </a:xfrm>
          <a:prstGeom prst="rect">
            <a:avLst/>
          </a:prstGeom>
          <a:noFill/>
          <a:ln>
            <a:noFill/>
          </a:ln>
        </p:spPr>
      </p:pic>
      <p:pic>
        <p:nvPicPr>
          <p:cNvPr id="224" name="Google Shape;224;p13"/>
          <p:cNvPicPr preferRelativeResize="0"/>
          <p:nvPr/>
        </p:nvPicPr>
        <p:blipFill rotWithShape="1">
          <a:blip r:embed="rId5"/>
          <a:srcRect/>
          <a:stretch>
            <a:fillRect/>
          </a:stretch>
        </p:blipFill>
        <p:spPr>
          <a:xfrm>
            <a:off x="297025" y="4174547"/>
            <a:ext cx="2452125" cy="1652975"/>
          </a:xfrm>
          <a:prstGeom prst="rect">
            <a:avLst/>
          </a:prstGeom>
          <a:noFill/>
          <a:ln>
            <a:noFill/>
          </a:ln>
        </p:spPr>
      </p:pic>
      <p:pic>
        <p:nvPicPr>
          <p:cNvPr id="225" name="Google Shape;225;p13"/>
          <p:cNvPicPr preferRelativeResize="0"/>
          <p:nvPr/>
        </p:nvPicPr>
        <p:blipFill rotWithShape="1">
          <a:blip r:embed="rId6"/>
          <a:srcRect/>
          <a:stretch>
            <a:fillRect/>
          </a:stretch>
        </p:blipFill>
        <p:spPr>
          <a:xfrm>
            <a:off x="5338635" y="3861375"/>
            <a:ext cx="1079500" cy="1079500"/>
          </a:xfrm>
          <a:prstGeom prst="rect">
            <a:avLst/>
          </a:prstGeom>
          <a:noFill/>
          <a:ln>
            <a:noFill/>
          </a:ln>
        </p:spPr>
      </p:pic>
      <p:sp>
        <p:nvSpPr>
          <p:cNvPr id="226" name="Google Shape;226;p13"/>
          <p:cNvSpPr txBox="1"/>
          <p:nvPr/>
        </p:nvSpPr>
        <p:spPr>
          <a:xfrm>
            <a:off x="826325" y="5747250"/>
            <a:ext cx="2039100" cy="9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b="1">
                <a:solidFill>
                  <a:srgbClr val="833C0B"/>
                </a:solidFill>
                <a:latin typeface="Calibri"/>
                <a:ea typeface="Calibri"/>
                <a:cs typeface="Calibri"/>
                <a:sym typeface="Calibri"/>
              </a:rPr>
              <a:t>鮮花餅</a:t>
            </a:r>
            <a:endParaRPr sz="2400" b="1">
              <a:solidFill>
                <a:srgbClr val="833C0B"/>
              </a:solidFill>
              <a:latin typeface="Calibri"/>
              <a:ea typeface="Calibri"/>
              <a:cs typeface="Calibri"/>
              <a:sym typeface="Calibri"/>
            </a:endParaRPr>
          </a:p>
        </p:txBody>
      </p:sp>
      <p:sp>
        <p:nvSpPr>
          <p:cNvPr id="227" name="Google Shape;227;p13"/>
          <p:cNvSpPr txBox="1"/>
          <p:nvPr/>
        </p:nvSpPr>
        <p:spPr>
          <a:xfrm>
            <a:off x="3304629" y="4396000"/>
            <a:ext cx="1650300" cy="6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b="1">
                <a:solidFill>
                  <a:srgbClr val="833C0B"/>
                </a:solidFill>
                <a:latin typeface="Calibri"/>
                <a:ea typeface="Calibri"/>
                <a:cs typeface="Calibri"/>
                <a:sym typeface="Calibri"/>
              </a:rPr>
              <a:t>手工麻花</a:t>
            </a:r>
            <a:endParaRPr sz="2400" b="1">
              <a:solidFill>
                <a:srgbClr val="833C0B"/>
              </a:solidFill>
              <a:latin typeface="Calibri"/>
              <a:ea typeface="Calibri"/>
              <a:cs typeface="Calibri"/>
              <a:sym typeface="Calibri"/>
            </a:endParaRPr>
          </a:p>
        </p:txBody>
      </p:sp>
      <p:sp>
        <p:nvSpPr>
          <p:cNvPr id="228" name="Google Shape;228;p13"/>
          <p:cNvSpPr txBox="1"/>
          <p:nvPr/>
        </p:nvSpPr>
        <p:spPr>
          <a:xfrm>
            <a:off x="6455275" y="4121900"/>
            <a:ext cx="544800" cy="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b="1">
                <a:solidFill>
                  <a:srgbClr val="833C0B"/>
                </a:solidFill>
                <a:latin typeface="Calibri"/>
                <a:ea typeface="Calibri"/>
                <a:cs typeface="Calibri"/>
                <a:sym typeface="Calibri"/>
              </a:rPr>
              <a:t>銀飾</a:t>
            </a:r>
            <a:endParaRPr sz="2400" b="1">
              <a:solidFill>
                <a:srgbClr val="833C0B"/>
              </a:solidFill>
              <a:latin typeface="Calibri"/>
              <a:ea typeface="Calibri"/>
              <a:cs typeface="Calibri"/>
              <a:sym typeface="Calibri"/>
            </a:endParaRPr>
          </a:p>
        </p:txBody>
      </p:sp>
      <p:sp>
        <p:nvSpPr>
          <p:cNvPr id="229" name="Google Shape;229;p13"/>
          <p:cNvSpPr txBox="1"/>
          <p:nvPr/>
        </p:nvSpPr>
        <p:spPr>
          <a:xfrm>
            <a:off x="5863050" y="5827525"/>
            <a:ext cx="1208400" cy="4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b="1">
                <a:solidFill>
                  <a:srgbClr val="833C0B"/>
                </a:solidFill>
                <a:latin typeface="Calibri"/>
                <a:ea typeface="Calibri"/>
                <a:cs typeface="Calibri"/>
                <a:sym typeface="Calibri"/>
              </a:rPr>
              <a:t>電動車</a:t>
            </a:r>
            <a:endParaRPr sz="2400" b="1">
              <a:solidFill>
                <a:srgbClr val="833C0B"/>
              </a:solidFill>
              <a:latin typeface="Calibri"/>
              <a:ea typeface="Calibri"/>
              <a:cs typeface="Calibri"/>
              <a:sym typeface="Calibri"/>
            </a:endParaRPr>
          </a:p>
        </p:txBody>
      </p:sp>
      <p:sp>
        <p:nvSpPr>
          <p:cNvPr id="11" name="矩形 10">
            <a:extLst>
              <a:ext uri="{FF2B5EF4-FFF2-40B4-BE49-F238E27FC236}">
                <a16:creationId xmlns:a16="http://schemas.microsoft.com/office/drawing/2014/main" id="{8C0C61DE-4C64-40B4-8DF3-A695447AA035}"/>
              </a:ext>
            </a:extLst>
          </p:cNvPr>
          <p:cNvSpPr/>
          <p:nvPr/>
        </p:nvSpPr>
        <p:spPr>
          <a:xfrm>
            <a:off x="1336801" y="90575"/>
            <a:ext cx="3057247" cy="523220"/>
          </a:xfrm>
          <a:prstGeom prst="rect">
            <a:avLst/>
          </a:prstGeom>
        </p:spPr>
        <p:txBody>
          <a:bodyPr wrap="none">
            <a:spAutoFit/>
          </a:bodyPr>
          <a:lstStyle/>
          <a:p>
            <a:r>
              <a:rPr lang="zh-CN" altLang="zh-HK" sz="2800" u="sng" dirty="0">
                <a:solidFill>
                  <a:schemeClr val="hlink"/>
                </a:solidFill>
                <a:hlinkClick r:id="rId7" action="ppaction://hlinksldjump"/>
              </a:rPr>
              <a:t>可持續旅遊</a:t>
            </a:r>
            <a:r>
              <a:rPr lang="zh-TW" altLang="en-US" sz="2800" u="sng" dirty="0">
                <a:solidFill>
                  <a:schemeClr val="hlink"/>
                </a:solidFill>
              </a:rPr>
              <a:t>的元素</a:t>
            </a:r>
            <a:endParaRPr lang="zh-HK" alt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4"/>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panose="020B0604020202090204"/>
              <a:buNone/>
            </a:pPr>
            <a:br>
              <a:rPr lang="zh-CN" sz="2800">
                <a:latin typeface="Arial" panose="020B0604020202090204"/>
                <a:ea typeface="Arial" panose="020B0604020202090204"/>
                <a:cs typeface="Arial" panose="020B0604020202090204"/>
                <a:sym typeface="Arial" panose="020B0604020202090204"/>
              </a:rPr>
            </a:br>
            <a:endParaRPr sz="2800">
              <a:latin typeface="Arial" panose="020B0604020202090204"/>
              <a:ea typeface="Arial" panose="020B0604020202090204"/>
              <a:cs typeface="Arial" panose="020B0604020202090204"/>
              <a:sym typeface="Arial" panose="020B0604020202090204"/>
            </a:endParaRPr>
          </a:p>
        </p:txBody>
      </p:sp>
      <p:sp>
        <p:nvSpPr>
          <p:cNvPr id="235" name="Google Shape;235;p14"/>
          <p:cNvSpPr txBox="1">
            <a:spLocks noGrp="1"/>
          </p:cNvSpPr>
          <p:nvPr>
            <p:ph type="body" idx="1"/>
          </p:nvPr>
        </p:nvSpPr>
        <p:spPr>
          <a:xfrm>
            <a:off x="185100" y="720993"/>
            <a:ext cx="8773800" cy="2679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ltLang="zh-TW" sz="3000" dirty="0">
                <a:solidFill>
                  <a:srgbClr val="FF0000"/>
                </a:solidFill>
                <a:latin typeface="Arial" panose="020B0604020202090204"/>
                <a:ea typeface="Arial" panose="020B0604020202090204"/>
                <a:cs typeface="Arial" panose="020B0604020202090204"/>
                <a:sym typeface="Arial" panose="020B0604020202090204"/>
              </a:rPr>
              <a:t>4. </a:t>
            </a:r>
            <a:r>
              <a:rPr lang="zh-CN" sz="3000" dirty="0">
                <a:solidFill>
                  <a:srgbClr val="FF0000"/>
                </a:solidFill>
                <a:latin typeface="Arial" panose="020B0604020202090204"/>
                <a:ea typeface="Arial" panose="020B0604020202090204"/>
                <a:cs typeface="Arial" panose="020B0604020202090204"/>
                <a:sym typeface="Arial" panose="020B0604020202090204"/>
              </a:rPr>
              <a:t>文化認知</a:t>
            </a:r>
            <a:endParaRPr sz="3000" dirty="0">
              <a:solidFill>
                <a:srgbClr val="FF000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Font typeface="Arial" panose="020B0604020202090204"/>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景點帶給我們更多知識性的內容</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Font typeface="Arial" panose="020B0604020202090204"/>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讓我們主動探尋人類的身分認同</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Font typeface="Arial" panose="020B0604020202090204"/>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這是中國的旅遊城市縮影</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4191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旅遊變成是物質和精神的雙重享受</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0" lvl="0" indent="0" algn="l" rtl="0">
              <a:spcBef>
                <a:spcPts val="1000"/>
              </a:spcBef>
              <a:spcAft>
                <a:spcPts val="0"/>
              </a:spcAft>
              <a:buNone/>
            </a:pPr>
            <a:endParaRPr sz="3000" dirty="0">
              <a:solidFill>
                <a:srgbClr val="000000"/>
              </a:solidFill>
              <a:latin typeface="Arial" panose="020B0604020202090204"/>
              <a:ea typeface="Arial" panose="020B0604020202090204"/>
              <a:cs typeface="Arial" panose="020B0604020202090204"/>
              <a:sym typeface="Arial" panose="020B0604020202090204"/>
            </a:endParaRPr>
          </a:p>
        </p:txBody>
      </p:sp>
      <p:pic>
        <p:nvPicPr>
          <p:cNvPr id="236" name="Google Shape;236;p14"/>
          <p:cNvPicPr preferRelativeResize="0"/>
          <p:nvPr/>
        </p:nvPicPr>
        <p:blipFill rotWithShape="1">
          <a:blip r:embed="rId3"/>
          <a:srcRect/>
          <a:stretch>
            <a:fillRect/>
          </a:stretch>
        </p:blipFill>
        <p:spPr>
          <a:xfrm>
            <a:off x="101547" y="3338528"/>
            <a:ext cx="3069050" cy="2302776"/>
          </a:xfrm>
          <a:prstGeom prst="rect">
            <a:avLst/>
          </a:prstGeom>
          <a:noFill/>
          <a:ln>
            <a:noFill/>
          </a:ln>
        </p:spPr>
      </p:pic>
      <p:pic>
        <p:nvPicPr>
          <p:cNvPr id="237" name="Google Shape;237;p14"/>
          <p:cNvPicPr preferRelativeResize="0"/>
          <p:nvPr/>
        </p:nvPicPr>
        <p:blipFill rotWithShape="1">
          <a:blip r:embed="rId4"/>
          <a:srcRect/>
          <a:stretch>
            <a:fillRect/>
          </a:stretch>
        </p:blipFill>
        <p:spPr>
          <a:xfrm>
            <a:off x="6409678" y="2769833"/>
            <a:ext cx="2734322" cy="1996204"/>
          </a:xfrm>
          <a:prstGeom prst="rect">
            <a:avLst/>
          </a:prstGeom>
          <a:noFill/>
          <a:ln>
            <a:noFill/>
          </a:ln>
        </p:spPr>
      </p:pic>
      <p:pic>
        <p:nvPicPr>
          <p:cNvPr id="238" name="Google Shape;238;p14"/>
          <p:cNvPicPr preferRelativeResize="0"/>
          <p:nvPr/>
        </p:nvPicPr>
        <p:blipFill rotWithShape="1">
          <a:blip r:embed="rId5"/>
          <a:srcRect/>
          <a:stretch>
            <a:fillRect/>
          </a:stretch>
        </p:blipFill>
        <p:spPr>
          <a:xfrm>
            <a:off x="3515202" y="3196750"/>
            <a:ext cx="2463199" cy="1847999"/>
          </a:xfrm>
          <a:prstGeom prst="rect">
            <a:avLst/>
          </a:prstGeom>
          <a:noFill/>
          <a:ln>
            <a:noFill/>
          </a:ln>
        </p:spPr>
      </p:pic>
      <p:pic>
        <p:nvPicPr>
          <p:cNvPr id="239" name="Google Shape;239;p14"/>
          <p:cNvPicPr preferRelativeResize="0"/>
          <p:nvPr/>
        </p:nvPicPr>
        <p:blipFill rotWithShape="1">
          <a:blip r:embed="rId6"/>
          <a:srcRect l="1916" t="37258" r="-5765" b="-13225"/>
          <a:stretch>
            <a:fillRect/>
          </a:stretch>
        </p:blipFill>
        <p:spPr>
          <a:xfrm>
            <a:off x="5341915" y="5318645"/>
            <a:ext cx="2341880" cy="1680845"/>
          </a:xfrm>
          <a:prstGeom prst="rect">
            <a:avLst/>
          </a:prstGeom>
          <a:noFill/>
          <a:ln>
            <a:noFill/>
          </a:ln>
        </p:spPr>
      </p:pic>
      <p:sp>
        <p:nvSpPr>
          <p:cNvPr id="240" name="Google Shape;240;p14"/>
          <p:cNvSpPr txBox="1"/>
          <p:nvPr/>
        </p:nvSpPr>
        <p:spPr>
          <a:xfrm>
            <a:off x="2373500" y="5784350"/>
            <a:ext cx="3520500" cy="1776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zh-CN" sz="2800" b="1">
                <a:solidFill>
                  <a:srgbClr val="833C0B"/>
                </a:solidFill>
              </a:rPr>
              <a:t>喀斯特地质博物馆</a:t>
            </a:r>
          </a:p>
        </p:txBody>
      </p:sp>
      <p:sp>
        <p:nvSpPr>
          <p:cNvPr id="241" name="Google Shape;241;p14"/>
          <p:cNvSpPr txBox="1"/>
          <p:nvPr/>
        </p:nvSpPr>
        <p:spPr>
          <a:xfrm>
            <a:off x="298626" y="3589850"/>
            <a:ext cx="2745300" cy="697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zh-CN" sz="2800">
                <a:solidFill>
                  <a:srgbClr val="833C0B"/>
                </a:solidFill>
              </a:rPr>
              <a:t>雲南省博物館</a:t>
            </a:r>
            <a:endParaRPr sz="2800">
              <a:solidFill>
                <a:schemeClr val="dk1"/>
              </a:solidFill>
            </a:endParaRPr>
          </a:p>
        </p:txBody>
      </p:sp>
      <p:sp>
        <p:nvSpPr>
          <p:cNvPr id="242" name="Google Shape;242;p14"/>
          <p:cNvSpPr txBox="1"/>
          <p:nvPr/>
        </p:nvSpPr>
        <p:spPr>
          <a:xfrm>
            <a:off x="3298625" y="3196747"/>
            <a:ext cx="2043300" cy="802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zh-CN" sz="2800" b="1">
                <a:solidFill>
                  <a:srgbClr val="833C0B"/>
                </a:solidFill>
              </a:rPr>
              <a:t>世界恐龍谷</a:t>
            </a:r>
          </a:p>
        </p:txBody>
      </p:sp>
      <p:sp>
        <p:nvSpPr>
          <p:cNvPr id="243" name="Google Shape;243;p14"/>
          <p:cNvSpPr txBox="1"/>
          <p:nvPr/>
        </p:nvSpPr>
        <p:spPr>
          <a:xfrm>
            <a:off x="6338800" y="4603575"/>
            <a:ext cx="2341800" cy="1031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zh-CN" sz="2800" b="1">
                <a:solidFill>
                  <a:srgbClr val="833C0B"/>
                </a:solidFill>
              </a:rPr>
              <a:t>世界民族村</a:t>
            </a:r>
          </a:p>
        </p:txBody>
      </p:sp>
      <p:sp>
        <p:nvSpPr>
          <p:cNvPr id="12" name="矩形 11">
            <a:extLst>
              <a:ext uri="{FF2B5EF4-FFF2-40B4-BE49-F238E27FC236}">
                <a16:creationId xmlns:a16="http://schemas.microsoft.com/office/drawing/2014/main" id="{E41795F4-A554-4264-B8C5-F4F1CC2A004F}"/>
              </a:ext>
            </a:extLst>
          </p:cNvPr>
          <p:cNvSpPr/>
          <p:nvPr/>
        </p:nvSpPr>
        <p:spPr>
          <a:xfrm>
            <a:off x="2836753" y="91229"/>
            <a:ext cx="3057247" cy="523220"/>
          </a:xfrm>
          <a:prstGeom prst="rect">
            <a:avLst/>
          </a:prstGeom>
        </p:spPr>
        <p:txBody>
          <a:bodyPr wrap="none">
            <a:spAutoFit/>
          </a:bodyPr>
          <a:lstStyle/>
          <a:p>
            <a:r>
              <a:rPr lang="zh-CN" altLang="zh-HK" sz="2800" u="sng" dirty="0">
                <a:solidFill>
                  <a:schemeClr val="hlink"/>
                </a:solidFill>
                <a:hlinkClick r:id="rId7" action="ppaction://hlinksldjump"/>
              </a:rPr>
              <a:t>可持續旅遊</a:t>
            </a:r>
            <a:r>
              <a:rPr lang="zh-TW" altLang="en-US" sz="2800" u="sng" dirty="0">
                <a:solidFill>
                  <a:schemeClr val="hlink"/>
                </a:solidFill>
              </a:rPr>
              <a:t>的元素</a:t>
            </a:r>
            <a:endParaRPr lang="zh-HK" alt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5"/>
          <p:cNvSpPr txBox="1">
            <a:spLocks noGrp="1"/>
          </p:cNvSpPr>
          <p:nvPr>
            <p:ph type="body" idx="1"/>
          </p:nvPr>
        </p:nvSpPr>
        <p:spPr>
          <a:xfrm>
            <a:off x="359400" y="480700"/>
            <a:ext cx="9144000" cy="4284300"/>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zh-CN" altLang="zh-HK" sz="3600" dirty="0">
                <a:solidFill>
                  <a:srgbClr val="FF0000"/>
                </a:solidFill>
                <a:latin typeface="Arial" panose="020B0604020202090204"/>
                <a:ea typeface="Arial" panose="020B0604020202090204"/>
                <a:cs typeface="Arial" panose="020B0604020202090204"/>
                <a:sym typeface="Arial" panose="020B0604020202090204"/>
              </a:rPr>
              <a:t>生態旅遊</a:t>
            </a:r>
            <a:r>
              <a:rPr lang="zh-CN" sz="3600" dirty="0">
                <a:solidFill>
                  <a:srgbClr val="000000"/>
                </a:solidFill>
                <a:latin typeface="Arial" panose="020B0604020202090204"/>
                <a:ea typeface="Arial" panose="020B0604020202090204"/>
                <a:cs typeface="Arial" panose="020B0604020202090204"/>
                <a:sym typeface="Arial" panose="020B0604020202090204"/>
              </a:rPr>
              <a:t>對於當地</a:t>
            </a:r>
            <a:r>
              <a:rPr lang="zh-TW" altLang="en-US" sz="3600" dirty="0">
                <a:solidFill>
                  <a:srgbClr val="000000"/>
                </a:solidFill>
                <a:latin typeface="Arial" panose="020B0604020202090204"/>
                <a:ea typeface="Arial" panose="020B0604020202090204"/>
                <a:cs typeface="Arial" panose="020B0604020202090204"/>
                <a:sym typeface="Arial" panose="020B0604020202090204"/>
              </a:rPr>
              <a:t>的貢獻</a:t>
            </a:r>
            <a:r>
              <a:rPr lang="zh-CN" sz="3600" dirty="0">
                <a:solidFill>
                  <a:srgbClr val="000000"/>
                </a:solidFill>
                <a:latin typeface="Arial" panose="020B0604020202090204"/>
                <a:ea typeface="Arial" panose="020B0604020202090204"/>
                <a:cs typeface="Arial" panose="020B0604020202090204"/>
                <a:sym typeface="Arial" panose="020B0604020202090204"/>
              </a:rPr>
              <a:t>：</a:t>
            </a:r>
            <a:endParaRPr sz="36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304800" algn="l" rtl="0">
              <a:lnSpc>
                <a:spcPct val="90000"/>
              </a:lnSpc>
              <a:spcBef>
                <a:spcPts val="100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為雲南提供了大量就業機會</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3048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（導遊、電動車司機...），</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3048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增加收入，緩解貧富差距，促進當地的經濟發展</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3048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通過就地保護、就地保育，發展本地的自然景觀</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3048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有利於政府的提升工作效率</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3048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有利於培養旅遊管理、環境保育的人才</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3048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增加對雲南本土文化的了解度和傳承度</a:t>
            </a:r>
            <a:endParaRPr sz="3000" dirty="0">
              <a:solidFill>
                <a:srgbClr val="000000"/>
              </a:solidFill>
              <a:latin typeface="Arial" panose="020B0604020202090204"/>
              <a:ea typeface="Arial" panose="020B0604020202090204"/>
              <a:cs typeface="Arial" panose="020B0604020202090204"/>
              <a:sym typeface="Arial" panose="020B0604020202090204"/>
            </a:endParaRPr>
          </a:p>
        </p:txBody>
      </p:sp>
      <p:pic>
        <p:nvPicPr>
          <p:cNvPr id="249" name="Google Shape;249;p15" descr="rBE8DFytX9uASCXUAAIzERn336s925"/>
          <p:cNvPicPr preferRelativeResize="0"/>
          <p:nvPr/>
        </p:nvPicPr>
        <p:blipFill rotWithShape="1">
          <a:blip r:embed="rId3"/>
          <a:srcRect/>
          <a:stretch>
            <a:fillRect/>
          </a:stretch>
        </p:blipFill>
        <p:spPr>
          <a:xfrm>
            <a:off x="4850615" y="4420700"/>
            <a:ext cx="3345185" cy="2437299"/>
          </a:xfrm>
          <a:prstGeom prst="rect">
            <a:avLst/>
          </a:prstGeom>
          <a:noFill/>
          <a:ln>
            <a:noFill/>
          </a:ln>
        </p:spPr>
      </p:pic>
      <p:pic>
        <p:nvPicPr>
          <p:cNvPr id="250" name="Google Shape;250;p15"/>
          <p:cNvPicPr preferRelativeResize="0"/>
          <p:nvPr/>
        </p:nvPicPr>
        <p:blipFill rotWithShape="1">
          <a:blip r:embed="rId4"/>
          <a:srcRect/>
          <a:stretch>
            <a:fillRect/>
          </a:stretch>
        </p:blipFill>
        <p:spPr>
          <a:xfrm>
            <a:off x="948200" y="4311424"/>
            <a:ext cx="3345186" cy="2546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6"/>
          <p:cNvPicPr preferRelativeResize="0"/>
          <p:nvPr/>
        </p:nvPicPr>
        <p:blipFill rotWithShape="1">
          <a:blip r:embed="rId3"/>
          <a:srcRect/>
          <a:stretch>
            <a:fillRect/>
          </a:stretch>
        </p:blipFill>
        <p:spPr>
          <a:xfrm>
            <a:off x="4521200" y="3233525"/>
            <a:ext cx="2372324" cy="1779475"/>
          </a:xfrm>
          <a:prstGeom prst="rect">
            <a:avLst/>
          </a:prstGeom>
          <a:noFill/>
          <a:ln>
            <a:noFill/>
          </a:ln>
        </p:spPr>
      </p:pic>
      <p:sp>
        <p:nvSpPr>
          <p:cNvPr id="256" name="Google Shape;256;p16"/>
          <p:cNvSpPr txBox="1">
            <a:spLocks noGrp="1"/>
          </p:cNvSpPr>
          <p:nvPr>
            <p:ph type="title"/>
          </p:nvPr>
        </p:nvSpPr>
        <p:spPr>
          <a:xfrm>
            <a:off x="628650" y="4254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panose="020B0604020202090204"/>
              <a:buNone/>
            </a:pPr>
            <a:r>
              <a:rPr lang="zh-CN" sz="2800" dirty="0">
                <a:latin typeface="Arial" panose="020B0604020202090204"/>
                <a:ea typeface="Arial" panose="020B0604020202090204"/>
                <a:cs typeface="Arial" panose="020B0604020202090204"/>
                <a:sym typeface="Arial" panose="020B0604020202090204"/>
              </a:rPr>
              <a:t>五.</a:t>
            </a:r>
            <a:r>
              <a:rPr lang="zh-CN" sz="2800" dirty="0">
                <a:solidFill>
                  <a:srgbClr val="FF0000"/>
                </a:solidFill>
                <a:latin typeface="Arial" panose="020B0604020202090204"/>
                <a:ea typeface="Arial" panose="020B0604020202090204"/>
                <a:cs typeface="Arial" panose="020B0604020202090204"/>
                <a:sym typeface="Arial" panose="020B0604020202090204"/>
              </a:rPr>
              <a:t>結論</a:t>
            </a:r>
            <a:r>
              <a:rPr lang="zh-CN" sz="2800" dirty="0">
                <a:latin typeface="Arial" panose="020B0604020202090204"/>
                <a:ea typeface="Arial" panose="020B0604020202090204"/>
                <a:cs typeface="Arial" panose="020B0604020202090204"/>
                <a:sym typeface="Arial" panose="020B0604020202090204"/>
              </a:rPr>
              <a:t>：</a:t>
            </a:r>
          </a:p>
        </p:txBody>
      </p:sp>
      <p:sp>
        <p:nvSpPr>
          <p:cNvPr id="257" name="Google Shape;257;p16"/>
          <p:cNvSpPr txBox="1">
            <a:spLocks noGrp="1"/>
          </p:cNvSpPr>
          <p:nvPr>
            <p:ph type="body" idx="1"/>
          </p:nvPr>
        </p:nvSpPr>
        <p:spPr>
          <a:xfrm>
            <a:off x="497200" y="1009020"/>
            <a:ext cx="7272900" cy="22245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Clr>
                <a:srgbClr val="000000"/>
              </a:buClr>
              <a:buSzPts val="1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無論是自然環境還是人文環境，都是旅遊資源的重要組成部分。</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342900" algn="l" rtl="0">
              <a:lnSpc>
                <a:spcPct val="90000"/>
              </a:lnSpc>
              <a:spcBef>
                <a:spcPts val="0"/>
              </a:spcBef>
              <a:spcAft>
                <a:spcPts val="0"/>
              </a:spcAft>
              <a:buClr>
                <a:srgbClr val="000000"/>
              </a:buClr>
              <a:buSzPts val="1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因此，我們認為往往只有做好生態環境的保育工作，環境保護和人類的發展，二者才會雙贏。</a:t>
            </a:r>
            <a:endParaRPr dirty="0">
              <a:solidFill>
                <a:srgbClr val="000000"/>
              </a:solidFill>
              <a:latin typeface="Arial" panose="020B0604020202090204"/>
              <a:ea typeface="Arial" panose="020B0604020202090204"/>
              <a:cs typeface="Arial" panose="020B0604020202090204"/>
              <a:sym typeface="Arial" panose="020B0604020202090204"/>
            </a:endParaRPr>
          </a:p>
        </p:txBody>
      </p:sp>
      <p:pic>
        <p:nvPicPr>
          <p:cNvPr id="258" name="Google Shape;258;p16" descr="151566830384_.pic"/>
          <p:cNvPicPr preferRelativeResize="0"/>
          <p:nvPr/>
        </p:nvPicPr>
        <p:blipFill rotWithShape="1">
          <a:blip r:embed="rId4"/>
          <a:srcRect/>
          <a:stretch>
            <a:fillRect/>
          </a:stretch>
        </p:blipFill>
        <p:spPr>
          <a:xfrm>
            <a:off x="6415450" y="5187925"/>
            <a:ext cx="2372324" cy="1604899"/>
          </a:xfrm>
          <a:prstGeom prst="rect">
            <a:avLst/>
          </a:prstGeom>
          <a:noFill/>
          <a:ln>
            <a:noFill/>
          </a:ln>
        </p:spPr>
      </p:pic>
      <p:pic>
        <p:nvPicPr>
          <p:cNvPr id="259" name="Google Shape;259;p16" descr="61566829644_.pic"/>
          <p:cNvPicPr preferRelativeResize="0"/>
          <p:nvPr/>
        </p:nvPicPr>
        <p:blipFill rotWithShape="1">
          <a:blip r:embed="rId5"/>
          <a:srcRect/>
          <a:stretch>
            <a:fillRect/>
          </a:stretch>
        </p:blipFill>
        <p:spPr>
          <a:xfrm>
            <a:off x="713056" y="3507275"/>
            <a:ext cx="3428424" cy="2571631"/>
          </a:xfrm>
          <a:prstGeom prst="rect">
            <a:avLst/>
          </a:prstGeom>
          <a:noFill/>
          <a:ln>
            <a:noFill/>
          </a:ln>
        </p:spPr>
      </p:pic>
      <p:sp>
        <p:nvSpPr>
          <p:cNvPr id="260" name="Google Shape;260;p16"/>
          <p:cNvSpPr txBox="1"/>
          <p:nvPr/>
        </p:nvSpPr>
        <p:spPr>
          <a:xfrm>
            <a:off x="6893525" y="3233525"/>
            <a:ext cx="1456800" cy="8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b="1">
                <a:solidFill>
                  <a:srgbClr val="1C4587"/>
                </a:solidFill>
                <a:latin typeface="Calibri"/>
                <a:ea typeface="Calibri"/>
                <a:cs typeface="Calibri"/>
                <a:sym typeface="Calibri"/>
              </a:rPr>
              <a:t>指示牌</a:t>
            </a:r>
            <a:endParaRPr sz="2400" b="1">
              <a:solidFill>
                <a:srgbClr val="1C4587"/>
              </a:solidFill>
              <a:latin typeface="Calibri"/>
              <a:ea typeface="Calibri"/>
              <a:cs typeface="Calibri"/>
              <a:sym typeface="Calibri"/>
            </a:endParaRPr>
          </a:p>
        </p:txBody>
      </p:sp>
      <p:sp>
        <p:nvSpPr>
          <p:cNvPr id="261" name="Google Shape;261;p16"/>
          <p:cNvSpPr txBox="1"/>
          <p:nvPr/>
        </p:nvSpPr>
        <p:spPr>
          <a:xfrm>
            <a:off x="1456875" y="6078900"/>
            <a:ext cx="1859700" cy="7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b="1">
                <a:solidFill>
                  <a:srgbClr val="073763"/>
                </a:solidFill>
                <a:latin typeface="Calibri"/>
                <a:ea typeface="Calibri"/>
                <a:cs typeface="Calibri"/>
                <a:sym typeface="Calibri"/>
              </a:rPr>
              <a:t>景觀說明</a:t>
            </a:r>
            <a:endParaRPr sz="2400" b="1">
              <a:solidFill>
                <a:srgbClr val="073763"/>
              </a:solidFill>
              <a:latin typeface="Calibri"/>
              <a:ea typeface="Calibri"/>
              <a:cs typeface="Calibri"/>
              <a:sym typeface="Calibri"/>
            </a:endParaRPr>
          </a:p>
        </p:txBody>
      </p:sp>
      <p:sp>
        <p:nvSpPr>
          <p:cNvPr id="262" name="Google Shape;262;p16"/>
          <p:cNvSpPr txBox="1"/>
          <p:nvPr/>
        </p:nvSpPr>
        <p:spPr>
          <a:xfrm>
            <a:off x="4433425" y="6090075"/>
            <a:ext cx="2582100" cy="6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b="1">
                <a:solidFill>
                  <a:srgbClr val="073763"/>
                </a:solidFill>
                <a:latin typeface="Calibri"/>
                <a:ea typeface="Calibri"/>
                <a:cs typeface="Calibri"/>
                <a:sym typeface="Calibri"/>
              </a:rPr>
              <a:t>小橋護欄保護</a:t>
            </a:r>
            <a:endParaRPr sz="2400" b="1">
              <a:solidFill>
                <a:srgbClr val="073763"/>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7"/>
          <p:cNvSpPr txBox="1">
            <a:spLocks noGrp="1"/>
          </p:cNvSpPr>
          <p:nvPr>
            <p:ph type="title"/>
          </p:nvPr>
        </p:nvSpPr>
        <p:spPr>
          <a:xfrm>
            <a:off x="513239" y="7937"/>
            <a:ext cx="4884384" cy="1325563"/>
          </a:xfrm>
          <a:prstGeom prst="rect">
            <a:avLst/>
          </a:prstGeom>
          <a:noFill/>
          <a:ln>
            <a:noFill/>
          </a:ln>
        </p:spPr>
        <p:txBody>
          <a:bodyPr spcFirstLastPara="1" wrap="square" lIns="91425" tIns="45700" rIns="91425" bIns="45700" anchor="ctr" anchorCtr="0">
            <a:normAutofit/>
          </a:bodyPr>
          <a:lstStyle/>
          <a:p>
            <a:pPr lvl="0">
              <a:buSzPts val="2800"/>
            </a:pPr>
            <a:r>
              <a:rPr lang="zh-CN" altLang="en-US" sz="2800" b="1" u="sng" dirty="0">
                <a:solidFill>
                  <a:srgbClr val="7030A0"/>
                </a:solidFill>
                <a:latin typeface="新細明體" panose="02020500000000000000" pitchFamily="18" charset="-120"/>
                <a:ea typeface="新細明體" panose="02020500000000000000" pitchFamily="18" charset="-120"/>
                <a:sym typeface="Arial" panose="020B0604020202090204"/>
              </a:rPr>
              <a:t>石林風景區</a:t>
            </a:r>
            <a:r>
              <a:rPr lang="zh-TW" altLang="en-US" sz="2800" b="1" u="sng" dirty="0">
                <a:solidFill>
                  <a:srgbClr val="7030A0"/>
                </a:solidFill>
                <a:latin typeface="新細明體" panose="02020500000000000000" pitchFamily="18" charset="-120"/>
                <a:ea typeface="新細明體" panose="02020500000000000000" pitchFamily="18" charset="-120"/>
                <a:sym typeface="Arial" panose="020B0604020202090204"/>
              </a:rPr>
              <a:t>成功發展</a:t>
            </a:r>
            <a:r>
              <a:rPr lang="zh-CN" altLang="zh-HK" sz="2800" b="1" u="sng" dirty="0">
                <a:solidFill>
                  <a:srgbClr val="7030A0"/>
                </a:solidFill>
                <a:latin typeface="新細明體" panose="02020500000000000000" pitchFamily="18" charset="-120"/>
                <a:ea typeface="新細明體" panose="02020500000000000000" pitchFamily="18" charset="-120"/>
                <a:hlinkClick r:id="rId3" action="ppaction://hlinksldjump">
                  <a:extLst>
                    <a:ext uri="{A12FA001-AC4F-418D-AE19-62706E023703}">
                      <ahyp:hlinkClr xmlns:ahyp="http://schemas.microsoft.com/office/drawing/2018/hyperlinkcolor" val="tx"/>
                    </a:ext>
                  </a:extLst>
                </a:hlinkClick>
              </a:rPr>
              <a:t>可持續旅遊</a:t>
            </a:r>
            <a:r>
              <a:rPr lang="zh-TW" altLang="en-US" sz="2800" b="1" u="sng" dirty="0">
                <a:solidFill>
                  <a:srgbClr val="7030A0"/>
                </a:solidFill>
                <a:latin typeface="新細明體" panose="02020500000000000000" pitchFamily="18" charset="-120"/>
                <a:ea typeface="新細明體" panose="02020500000000000000" pitchFamily="18" charset="-120"/>
                <a:hlinkClick r:id="rId3" action="ppaction://hlinksldjump">
                  <a:extLst>
                    <a:ext uri="{A12FA001-AC4F-418D-AE19-62706E023703}">
                      <ahyp:hlinkClr xmlns:ahyp="http://schemas.microsoft.com/office/drawing/2018/hyperlinkcolor" val="tx"/>
                    </a:ext>
                  </a:extLst>
                </a:hlinkClick>
              </a:rPr>
              <a:t>的</a:t>
            </a:r>
            <a:r>
              <a:rPr lang="zh-CN" altLang="en-US" sz="2800" b="1" u="sng" dirty="0">
                <a:solidFill>
                  <a:srgbClr val="7030A0"/>
                </a:solidFill>
                <a:latin typeface="新細明體" panose="02020500000000000000" pitchFamily="18" charset="-120"/>
                <a:ea typeface="新細明體" panose="02020500000000000000" pitchFamily="18" charset="-120"/>
                <a:sym typeface="Arial" panose="020B0604020202090204"/>
              </a:rPr>
              <a:t>經驗</a:t>
            </a:r>
          </a:p>
        </p:txBody>
      </p:sp>
      <p:sp>
        <p:nvSpPr>
          <p:cNvPr id="268" name="Google Shape;268;p17"/>
          <p:cNvSpPr txBox="1">
            <a:spLocks noGrp="1"/>
          </p:cNvSpPr>
          <p:nvPr>
            <p:ph type="body" idx="1"/>
          </p:nvPr>
        </p:nvSpPr>
        <p:spPr>
          <a:xfrm>
            <a:off x="248274" y="1333500"/>
            <a:ext cx="5271078" cy="4905900"/>
          </a:xfrm>
          <a:prstGeom prst="rect">
            <a:avLst/>
          </a:prstGeom>
          <a:noFill/>
          <a:ln>
            <a:noFill/>
          </a:ln>
        </p:spPr>
        <p:txBody>
          <a:bodyPr spcFirstLastPara="1" wrap="square" lIns="91425" tIns="45700" rIns="91425" bIns="45700" anchor="t" anchorCtr="0">
            <a:noAutofit/>
          </a:bodyPr>
          <a:lstStyle/>
          <a:p>
            <a:pPr marL="228600" lvl="0" indent="-304800" algn="l" rtl="0">
              <a:lnSpc>
                <a:spcPct val="90000"/>
              </a:lnSpc>
              <a:spcBef>
                <a:spcPts val="0"/>
              </a:spcBef>
              <a:spcAft>
                <a:spcPts val="0"/>
              </a:spcAft>
              <a:buClr>
                <a:srgbClr val="000000"/>
              </a:buClr>
              <a:buSzPts val="3000"/>
              <a:buFont typeface="Arial" panose="020B0604020202090204"/>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石林在1982年被批准為</a:t>
            </a:r>
            <a:r>
              <a:rPr lang="zh-CN" sz="3000" dirty="0">
                <a:solidFill>
                  <a:schemeClr val="accent5"/>
                </a:solidFill>
                <a:latin typeface="Arial" panose="020B0604020202090204"/>
                <a:ea typeface="Arial" panose="020B0604020202090204"/>
                <a:cs typeface="Arial" panose="020B0604020202090204"/>
                <a:sym typeface="Arial" panose="020B0604020202090204"/>
              </a:rPr>
              <a:t>國家公園</a:t>
            </a:r>
            <a:endParaRPr lang="en-US" altLang="zh-CN" sz="3000" dirty="0">
              <a:solidFill>
                <a:schemeClr val="accent5"/>
              </a:solidFill>
              <a:latin typeface="Arial" panose="020B0604020202090204"/>
              <a:ea typeface="Arial" panose="020B0604020202090204"/>
              <a:cs typeface="Arial" panose="020B0604020202090204"/>
              <a:sym typeface="Arial" panose="020B0604020202090204"/>
            </a:endParaRPr>
          </a:p>
          <a:p>
            <a:pPr marL="228600" lvl="0" indent="-304800" algn="l" rtl="0">
              <a:lnSpc>
                <a:spcPct val="90000"/>
              </a:lnSpc>
              <a:spcBef>
                <a:spcPts val="0"/>
              </a:spcBef>
              <a:spcAft>
                <a:spcPts val="0"/>
              </a:spcAft>
              <a:buClr>
                <a:srgbClr val="000000"/>
              </a:buClr>
              <a:buSzPts val="3000"/>
              <a:buFont typeface="Arial" panose="020B0604020202090204"/>
              <a:buChar char="•"/>
            </a:pPr>
            <a:endParaRPr sz="3000" dirty="0">
              <a:solidFill>
                <a:schemeClr val="accent5"/>
              </a:solidFill>
              <a:latin typeface="Arial" panose="020B0604020202090204"/>
              <a:ea typeface="Arial" panose="020B0604020202090204"/>
              <a:cs typeface="Arial" panose="020B0604020202090204"/>
              <a:sym typeface="Arial" panose="020B0604020202090204"/>
            </a:endParaRPr>
          </a:p>
          <a:p>
            <a:pPr marL="228600" lvl="0" indent="-241300">
              <a:spcBef>
                <a:spcPts val="0"/>
              </a:spcBef>
              <a:buClr>
                <a:srgbClr val="000000"/>
              </a:buClr>
              <a:buSzPts val="3000"/>
            </a:pPr>
            <a:r>
              <a:rPr lang="zh-TW" altLang="en-US" sz="3000" dirty="0">
                <a:solidFill>
                  <a:srgbClr val="000000"/>
                </a:solidFill>
                <a:latin typeface="Arial" panose="020B0604020202090204"/>
                <a:ea typeface="Arial" panose="020B0604020202090204"/>
                <a:cs typeface="Arial" panose="020B0604020202090204"/>
                <a:sym typeface="Arial" panose="020B0604020202090204"/>
              </a:rPr>
              <a:t>有完善</a:t>
            </a:r>
            <a:r>
              <a:rPr lang="zh-CN" sz="3000" dirty="0">
                <a:solidFill>
                  <a:srgbClr val="000000"/>
                </a:solidFill>
                <a:latin typeface="Arial" panose="020B0604020202090204"/>
                <a:ea typeface="Arial" panose="020B0604020202090204"/>
                <a:cs typeface="Arial" panose="020B0604020202090204"/>
                <a:sym typeface="Arial" panose="020B0604020202090204"/>
              </a:rPr>
              <a:t>法律系統</a:t>
            </a:r>
            <a:r>
              <a:rPr lang="zh-TW" altLang="en-US" sz="3000" dirty="0">
                <a:solidFill>
                  <a:srgbClr val="000000"/>
                </a:solidFill>
                <a:latin typeface="Arial" panose="020B0604020202090204"/>
                <a:ea typeface="Arial" panose="020B0604020202090204"/>
                <a:cs typeface="Arial" panose="020B0604020202090204"/>
                <a:sym typeface="Arial" panose="020B0604020202090204"/>
              </a:rPr>
              <a:t>、</a:t>
            </a:r>
            <a:r>
              <a:rPr lang="zh-CN" altLang="zh-HK" sz="3000" dirty="0">
                <a:solidFill>
                  <a:srgbClr val="000000"/>
                </a:solidFill>
                <a:latin typeface="Arial" panose="020B0604020202090204"/>
                <a:ea typeface="Arial" panose="020B0604020202090204"/>
                <a:cs typeface="Arial" panose="020B0604020202090204"/>
                <a:sym typeface="Arial" panose="020B0604020202090204"/>
              </a:rPr>
              <a:t>良好的開發與保護的規劃系統</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241300" algn="l" rtl="0">
              <a:lnSpc>
                <a:spcPct val="90000"/>
              </a:lnSpc>
              <a:spcBef>
                <a:spcPts val="0"/>
              </a:spcBef>
              <a:spcAft>
                <a:spcPts val="0"/>
              </a:spcAft>
              <a:buClr>
                <a:srgbClr val="000000"/>
              </a:buClr>
              <a:buSzPts val="3000"/>
              <a:buChar char="•"/>
            </a:pP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2413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民眾已有良好的</a:t>
            </a:r>
            <a:r>
              <a:rPr lang="zh-CN" sz="3000" dirty="0">
                <a:solidFill>
                  <a:schemeClr val="accent5"/>
                </a:solidFill>
                <a:latin typeface="Arial" panose="020B0604020202090204"/>
                <a:ea typeface="Arial" panose="020B0604020202090204"/>
                <a:cs typeface="Arial" panose="020B0604020202090204"/>
                <a:sym typeface="Arial" panose="020B0604020202090204"/>
              </a:rPr>
              <a:t>保護意識</a:t>
            </a:r>
            <a:endParaRPr lang="en-US" altLang="zh-CN" sz="3000" dirty="0">
              <a:solidFill>
                <a:schemeClr val="accent5"/>
              </a:solidFill>
              <a:latin typeface="Arial" panose="020B0604020202090204"/>
              <a:ea typeface="Arial" panose="020B0604020202090204"/>
              <a:cs typeface="Arial" panose="020B0604020202090204"/>
              <a:sym typeface="Arial" panose="020B0604020202090204"/>
            </a:endParaRPr>
          </a:p>
          <a:p>
            <a:pPr marL="228600" lvl="0" indent="-241300" algn="l" rtl="0">
              <a:lnSpc>
                <a:spcPct val="90000"/>
              </a:lnSpc>
              <a:spcBef>
                <a:spcPts val="0"/>
              </a:spcBef>
              <a:spcAft>
                <a:spcPts val="0"/>
              </a:spcAft>
              <a:buClr>
                <a:srgbClr val="000000"/>
              </a:buClr>
              <a:buSzPts val="3000"/>
              <a:buChar char="•"/>
            </a:pPr>
            <a:endParaRPr lang="en-US" altLang="zh-CN" sz="3000" dirty="0">
              <a:solidFill>
                <a:schemeClr val="accent5"/>
              </a:solidFill>
              <a:latin typeface="Arial" panose="020B0604020202090204"/>
              <a:ea typeface="Arial" panose="020B0604020202090204"/>
              <a:cs typeface="Arial" panose="020B0604020202090204"/>
              <a:sym typeface="Arial" panose="020B0604020202090204"/>
            </a:endParaRPr>
          </a:p>
          <a:p>
            <a:pPr marL="228600" lvl="0" indent="-241300">
              <a:spcBef>
                <a:spcPts val="0"/>
              </a:spcBef>
              <a:buClr>
                <a:srgbClr val="000000"/>
              </a:buClr>
              <a:buSzPts val="3000"/>
            </a:pPr>
            <a:r>
              <a:rPr lang="zh-TW" altLang="en-US" sz="3200" dirty="0">
                <a:solidFill>
                  <a:srgbClr val="000000"/>
                </a:solidFill>
                <a:latin typeface="Arial" panose="020B0604020202090204"/>
                <a:ea typeface="Arial" panose="020B0604020202090204"/>
                <a:cs typeface="Arial" panose="020B0604020202090204"/>
                <a:sym typeface="Arial" panose="020B0604020202090204"/>
              </a:rPr>
              <a:t>可持續旅遊能將</a:t>
            </a:r>
            <a:r>
              <a:rPr lang="zh-CN" sz="3000" dirty="0">
                <a:solidFill>
                  <a:schemeClr val="accent5"/>
                </a:solidFill>
                <a:latin typeface="Arial" panose="020B0604020202090204"/>
                <a:ea typeface="Arial" panose="020B0604020202090204"/>
                <a:cs typeface="Arial" panose="020B0604020202090204"/>
                <a:sym typeface="Arial" panose="020B0604020202090204"/>
              </a:rPr>
              <a:t>經濟</a:t>
            </a:r>
            <a:r>
              <a:rPr lang="zh-CN" sz="3000" dirty="0">
                <a:solidFill>
                  <a:schemeClr val="tx1"/>
                </a:solidFill>
                <a:latin typeface="Arial" panose="020B0604020202090204"/>
                <a:ea typeface="Arial" panose="020B0604020202090204"/>
                <a:cs typeface="Arial" panose="020B0604020202090204"/>
                <a:sym typeface="Arial" panose="020B0604020202090204"/>
              </a:rPr>
              <a:t>效益</a:t>
            </a:r>
            <a:r>
              <a:rPr lang="zh-CN" sz="3000" dirty="0">
                <a:solidFill>
                  <a:srgbClr val="000000"/>
                </a:solidFill>
                <a:latin typeface="Arial" panose="020B0604020202090204"/>
                <a:ea typeface="Arial" panose="020B0604020202090204"/>
                <a:cs typeface="Arial" panose="020B0604020202090204"/>
                <a:sym typeface="Arial" panose="020B0604020202090204"/>
              </a:rPr>
              <a:t>與</a:t>
            </a:r>
            <a:r>
              <a:rPr lang="zh-CN" sz="3000" dirty="0">
                <a:solidFill>
                  <a:schemeClr val="accent5"/>
                </a:solidFill>
                <a:latin typeface="Arial" panose="020B0604020202090204"/>
                <a:ea typeface="Arial" panose="020B0604020202090204"/>
                <a:cs typeface="Arial" panose="020B0604020202090204"/>
                <a:sym typeface="Arial" panose="020B0604020202090204"/>
              </a:rPr>
              <a:t>社會</a:t>
            </a:r>
            <a:r>
              <a:rPr lang="zh-CN" sz="3000" dirty="0">
                <a:solidFill>
                  <a:srgbClr val="000000"/>
                </a:solidFill>
                <a:latin typeface="Arial" panose="020B0604020202090204"/>
                <a:ea typeface="Arial" panose="020B0604020202090204"/>
                <a:cs typeface="Arial" panose="020B0604020202090204"/>
                <a:sym typeface="Arial" panose="020B0604020202090204"/>
              </a:rPr>
              <a:t>效益，</a:t>
            </a:r>
            <a:r>
              <a:rPr lang="zh-CN" sz="3000" dirty="0">
                <a:solidFill>
                  <a:schemeClr val="accent5"/>
                </a:solidFill>
                <a:latin typeface="Arial" panose="020B0604020202090204"/>
                <a:ea typeface="Arial" panose="020B0604020202090204"/>
                <a:cs typeface="Arial" panose="020B0604020202090204"/>
                <a:sym typeface="Arial" panose="020B0604020202090204"/>
              </a:rPr>
              <a:t>生態</a:t>
            </a:r>
            <a:r>
              <a:rPr lang="zh-CN" sz="3000" dirty="0">
                <a:solidFill>
                  <a:srgbClr val="000000"/>
                </a:solidFill>
                <a:latin typeface="Arial" panose="020B0604020202090204"/>
                <a:ea typeface="Arial" panose="020B0604020202090204"/>
                <a:cs typeface="Arial" panose="020B0604020202090204"/>
                <a:sym typeface="Arial" panose="020B0604020202090204"/>
              </a:rPr>
              <a:t>環境效益得到最大化</a:t>
            </a:r>
            <a:endParaRPr sz="3000" dirty="0">
              <a:solidFill>
                <a:srgbClr val="000000"/>
              </a:solidFill>
            </a:endParaRPr>
          </a:p>
        </p:txBody>
      </p:sp>
      <p:pic>
        <p:nvPicPr>
          <p:cNvPr id="4" name="Google Shape;292;p22">
            <a:extLst>
              <a:ext uri="{FF2B5EF4-FFF2-40B4-BE49-F238E27FC236}">
                <a16:creationId xmlns:a16="http://schemas.microsoft.com/office/drawing/2014/main" id="{BAB73E85-92DF-4638-8F23-E371A229738E}"/>
              </a:ext>
            </a:extLst>
          </p:cNvPr>
          <p:cNvPicPr preferRelativeResize="0"/>
          <p:nvPr/>
        </p:nvPicPr>
        <p:blipFill rotWithShape="1">
          <a:blip r:embed="rId4"/>
          <a:srcRect/>
          <a:stretch>
            <a:fillRect/>
          </a:stretch>
        </p:blipFill>
        <p:spPr>
          <a:xfrm>
            <a:off x="5806537" y="3354740"/>
            <a:ext cx="3089189" cy="3373395"/>
          </a:xfrm>
          <a:prstGeom prst="rect">
            <a:avLst/>
          </a:prstGeom>
          <a:noFill/>
          <a:ln>
            <a:noFill/>
          </a:ln>
        </p:spPr>
      </p:pic>
      <p:pic>
        <p:nvPicPr>
          <p:cNvPr id="3" name="圖片 2">
            <a:extLst>
              <a:ext uri="{FF2B5EF4-FFF2-40B4-BE49-F238E27FC236}">
                <a16:creationId xmlns:a16="http://schemas.microsoft.com/office/drawing/2014/main" id="{5530A94F-BB44-48F9-950C-AF3ACC40425D}"/>
              </a:ext>
            </a:extLst>
          </p:cNvPr>
          <p:cNvPicPr>
            <a:picLocks noChangeAspect="1"/>
          </p:cNvPicPr>
          <p:nvPr/>
        </p:nvPicPr>
        <p:blipFill>
          <a:blip r:embed="rId5"/>
          <a:stretch>
            <a:fillRect/>
          </a:stretch>
        </p:blipFill>
        <p:spPr>
          <a:xfrm>
            <a:off x="5608129" y="494659"/>
            <a:ext cx="3624648" cy="271848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291EA2-2C12-44BB-B59E-257D367DED0D}"/>
              </a:ext>
            </a:extLst>
          </p:cNvPr>
          <p:cNvSpPr>
            <a:spLocks noGrp="1"/>
          </p:cNvSpPr>
          <p:nvPr>
            <p:ph type="title"/>
          </p:nvPr>
        </p:nvSpPr>
        <p:spPr>
          <a:xfrm>
            <a:off x="314325" y="407673"/>
            <a:ext cx="8515350" cy="546727"/>
          </a:xfrm>
        </p:spPr>
        <p:txBody>
          <a:bodyPr>
            <a:normAutofit fontScale="90000"/>
          </a:bodyPr>
          <a:lstStyle/>
          <a:p>
            <a:r>
              <a:rPr lang="zh-TW" altLang="en-US" sz="3600" dirty="0">
                <a:solidFill>
                  <a:srgbClr val="00B050"/>
                </a:solidFill>
                <a:latin typeface="Arial" panose="020B0604020202090204"/>
                <a:ea typeface="Arial" panose="020B0604020202090204"/>
                <a:cs typeface="Arial" panose="020B0604020202090204"/>
                <a:sym typeface="Arial" panose="020B0604020202090204"/>
              </a:rPr>
              <a:t>借鏡石林，對香港發展可持續旅遊的建議</a:t>
            </a:r>
            <a:r>
              <a:rPr lang="en-US" altLang="zh-TW" sz="3600" dirty="0">
                <a:solidFill>
                  <a:srgbClr val="00B050"/>
                </a:solidFill>
                <a:latin typeface="Arial" panose="020B0604020202090204"/>
                <a:ea typeface="Arial" panose="020B0604020202090204"/>
                <a:cs typeface="Arial" panose="020B0604020202090204"/>
                <a:sym typeface="Arial" panose="020B0604020202090204"/>
              </a:rPr>
              <a:t>:</a:t>
            </a:r>
            <a:br>
              <a:rPr lang="zh-TW" altLang="en-US" sz="3600" dirty="0">
                <a:solidFill>
                  <a:srgbClr val="00B050"/>
                </a:solidFill>
                <a:latin typeface="Arial" panose="020B0604020202090204"/>
                <a:ea typeface="Arial" panose="020B0604020202090204"/>
                <a:cs typeface="Arial" panose="020B0604020202090204"/>
                <a:sym typeface="Arial" panose="020B0604020202090204"/>
              </a:rPr>
            </a:br>
            <a:endParaRPr lang="zh-HK" altLang="en-US" sz="3600" dirty="0">
              <a:solidFill>
                <a:srgbClr val="00B050"/>
              </a:solidFill>
            </a:endParaRPr>
          </a:p>
        </p:txBody>
      </p:sp>
      <p:sp>
        <p:nvSpPr>
          <p:cNvPr id="3" name="文字版面配置區 2">
            <a:extLst>
              <a:ext uri="{FF2B5EF4-FFF2-40B4-BE49-F238E27FC236}">
                <a16:creationId xmlns:a16="http://schemas.microsoft.com/office/drawing/2014/main" id="{FB7D5A17-3ECC-49BE-8CB8-40A93EFBE245}"/>
              </a:ext>
            </a:extLst>
          </p:cNvPr>
          <p:cNvSpPr>
            <a:spLocks noGrp="1"/>
          </p:cNvSpPr>
          <p:nvPr>
            <p:ph type="body" idx="1"/>
          </p:nvPr>
        </p:nvSpPr>
        <p:spPr>
          <a:xfrm>
            <a:off x="185351" y="1260389"/>
            <a:ext cx="8871635" cy="4916574"/>
          </a:xfrm>
        </p:spPr>
        <p:txBody>
          <a:bodyPr>
            <a:normAutofit/>
          </a:bodyPr>
          <a:lstStyle/>
          <a:p>
            <a:pPr lvl="0" indent="-381000">
              <a:spcBef>
                <a:spcPts val="0"/>
              </a:spcBef>
              <a:buClr>
                <a:srgbClr val="000000"/>
              </a:buClr>
              <a:buSzPts val="2400"/>
            </a:pPr>
            <a:r>
              <a:rPr lang="zh-TW" altLang="en-US" dirty="0">
                <a:solidFill>
                  <a:srgbClr val="000000"/>
                </a:solidFill>
                <a:latin typeface="Arial" panose="020B0604020202090204"/>
                <a:ea typeface="Arial" panose="020B0604020202090204"/>
                <a:cs typeface="Arial" panose="020B0604020202090204"/>
                <a:sym typeface="Arial" panose="020B0604020202090204"/>
              </a:rPr>
              <a:t>生態旅遊的核心</a:t>
            </a:r>
            <a:r>
              <a:rPr lang="en-US" altLang="zh-TW" dirty="0">
                <a:solidFill>
                  <a:srgbClr val="000000"/>
                </a:solidFill>
                <a:latin typeface="Arial" panose="020B0604020202090204"/>
                <a:ea typeface="Arial" panose="020B0604020202090204"/>
                <a:cs typeface="Arial" panose="020B0604020202090204"/>
                <a:sym typeface="Arial" panose="020B0604020202090204"/>
              </a:rPr>
              <a:t>: </a:t>
            </a:r>
            <a:r>
              <a:rPr lang="zh-TW" altLang="en-US" dirty="0">
                <a:solidFill>
                  <a:srgbClr val="000000"/>
                </a:solidFill>
                <a:latin typeface="Arial" panose="020B0604020202090204"/>
                <a:ea typeface="Arial" panose="020B0604020202090204"/>
                <a:cs typeface="Arial" panose="020B0604020202090204"/>
                <a:sym typeface="Arial" panose="020B0604020202090204"/>
              </a:rPr>
              <a:t>自然環境及文化</a:t>
            </a:r>
            <a:endParaRPr lang="en-US" altLang="zh-TW" dirty="0">
              <a:solidFill>
                <a:srgbClr val="000000"/>
              </a:solidFill>
              <a:latin typeface="Arial" panose="020B0604020202090204"/>
              <a:ea typeface="Arial" panose="020B0604020202090204"/>
              <a:cs typeface="Arial" panose="020B0604020202090204"/>
              <a:sym typeface="Arial" panose="020B0604020202090204"/>
            </a:endParaRPr>
          </a:p>
          <a:p>
            <a:pPr lvl="0" indent="-381000">
              <a:spcBef>
                <a:spcPts val="0"/>
              </a:spcBef>
              <a:buClr>
                <a:srgbClr val="000000"/>
              </a:buClr>
              <a:buSzPts val="2400"/>
            </a:pPr>
            <a:r>
              <a:rPr lang="zh-TW" altLang="en-US" dirty="0">
                <a:solidFill>
                  <a:srgbClr val="000000"/>
                </a:solidFill>
                <a:latin typeface="Arial" panose="020B0604020202090204"/>
                <a:ea typeface="Arial" panose="020B0604020202090204"/>
                <a:cs typeface="Arial" panose="020B0604020202090204"/>
                <a:sym typeface="Arial" panose="020B0604020202090204"/>
              </a:rPr>
              <a:t>香港近年在發展以</a:t>
            </a:r>
            <a:r>
              <a:rPr lang="zh-TW" altLang="en-US" dirty="0">
                <a:solidFill>
                  <a:srgbClr val="7030A0"/>
                </a:solidFill>
                <a:latin typeface="Arial" panose="020B0604020202090204"/>
                <a:ea typeface="Arial" panose="020B0604020202090204"/>
                <a:cs typeface="Arial" panose="020B0604020202090204"/>
                <a:sym typeface="Arial" panose="020B0604020202090204"/>
              </a:rPr>
              <a:t>自然及文化作為重心的旅遊方式</a:t>
            </a:r>
          </a:p>
          <a:p>
            <a:pPr lvl="0" indent="-381000">
              <a:spcBef>
                <a:spcPts val="0"/>
              </a:spcBef>
              <a:buClr>
                <a:srgbClr val="000000"/>
              </a:buClr>
              <a:buSzPts val="2400"/>
            </a:pPr>
            <a:r>
              <a:rPr lang="zh-TW" altLang="en-US" dirty="0">
                <a:solidFill>
                  <a:srgbClr val="000000"/>
                </a:solidFill>
                <a:latin typeface="Arial" panose="020B0604020202090204"/>
                <a:ea typeface="Arial" panose="020B0604020202090204"/>
                <a:cs typeface="Arial" panose="020B0604020202090204"/>
                <a:sym typeface="Arial" panose="020B0604020202090204"/>
              </a:rPr>
              <a:t>不可能單單用價廉物美招徠旅客</a:t>
            </a:r>
          </a:p>
          <a:p>
            <a:pPr lvl="0" indent="-381000">
              <a:spcBef>
                <a:spcPts val="0"/>
              </a:spcBef>
              <a:buClr>
                <a:srgbClr val="000000"/>
              </a:buClr>
              <a:buSzPts val="2400"/>
            </a:pPr>
            <a:r>
              <a:rPr lang="en-US" altLang="zh-TW" dirty="0">
                <a:solidFill>
                  <a:srgbClr val="000000"/>
                </a:solidFill>
                <a:latin typeface="Arial" panose="020B0604020202090204"/>
                <a:ea typeface="Arial" panose="020B0604020202090204"/>
                <a:cs typeface="Arial" panose="020B0604020202090204"/>
                <a:sym typeface="Arial" panose="020B0604020202090204"/>
              </a:rPr>
              <a:t>--&gt;</a:t>
            </a:r>
            <a:r>
              <a:rPr lang="zh-TW" altLang="en-US" dirty="0">
                <a:solidFill>
                  <a:srgbClr val="000000"/>
                </a:solidFill>
                <a:latin typeface="Arial" panose="020B0604020202090204"/>
                <a:ea typeface="Arial" panose="020B0604020202090204"/>
                <a:cs typeface="Arial" panose="020B0604020202090204"/>
                <a:sym typeface="Arial" panose="020B0604020202090204"/>
              </a:rPr>
              <a:t>深入認識香港的文化、生態等各方面的旅遊方式。</a:t>
            </a:r>
          </a:p>
          <a:p>
            <a:pPr lvl="0" indent="-381000">
              <a:spcBef>
                <a:spcPts val="0"/>
              </a:spcBef>
              <a:buClr>
                <a:srgbClr val="000000"/>
              </a:buClr>
              <a:buSzPts val="2400"/>
            </a:pPr>
            <a:r>
              <a:rPr lang="zh-TW" altLang="en-US" dirty="0">
                <a:solidFill>
                  <a:srgbClr val="000000"/>
                </a:solidFill>
                <a:latin typeface="Arial" panose="020B0604020202090204"/>
                <a:ea typeface="Arial" panose="020B0604020202090204"/>
                <a:cs typeface="Arial" panose="020B0604020202090204"/>
                <a:sym typeface="Arial" panose="020B0604020202090204"/>
              </a:rPr>
              <a:t>香港有機會發展</a:t>
            </a:r>
            <a:r>
              <a:rPr lang="zh-TW" altLang="en-US" dirty="0">
                <a:solidFill>
                  <a:srgbClr val="7030A0"/>
                </a:solidFill>
                <a:latin typeface="Arial" panose="020B0604020202090204"/>
                <a:ea typeface="Arial" panose="020B0604020202090204"/>
                <a:cs typeface="Arial" panose="020B0604020202090204"/>
                <a:sym typeface="Arial" panose="020B0604020202090204"/>
              </a:rPr>
              <a:t>可持續旅遊地點</a:t>
            </a:r>
            <a:r>
              <a:rPr lang="zh-TW" altLang="en-US" dirty="0">
                <a:solidFill>
                  <a:srgbClr val="000000"/>
                </a:solidFill>
                <a:latin typeface="Arial" panose="020B0604020202090204"/>
                <a:ea typeface="Arial" panose="020B0604020202090204"/>
                <a:cs typeface="Arial" panose="020B0604020202090204"/>
                <a:sym typeface="Arial" panose="020B0604020202090204"/>
              </a:rPr>
              <a:t>：郊野公園、旺角花墟、大澳、廟宇等</a:t>
            </a:r>
          </a:p>
          <a:p>
            <a:pPr lvl="0" indent="-381000">
              <a:spcBef>
                <a:spcPts val="0"/>
              </a:spcBef>
              <a:buClr>
                <a:srgbClr val="000000"/>
              </a:buClr>
              <a:buSzPts val="2400"/>
            </a:pPr>
            <a:r>
              <a:rPr lang="zh-TW" altLang="en-US" dirty="0">
                <a:solidFill>
                  <a:srgbClr val="000000"/>
                </a:solidFill>
                <a:latin typeface="Arial" panose="020B0604020202090204"/>
                <a:ea typeface="Arial" panose="020B0604020202090204"/>
                <a:cs typeface="Arial" panose="020B0604020202090204"/>
                <a:sym typeface="Arial" panose="020B0604020202090204"/>
              </a:rPr>
              <a:t>培訓更多對香港的自然生態、文化遺產的</a:t>
            </a:r>
            <a:r>
              <a:rPr lang="zh-TW" altLang="en-US" dirty="0">
                <a:solidFill>
                  <a:srgbClr val="7030A0"/>
                </a:solidFill>
                <a:latin typeface="Arial" panose="020B0604020202090204"/>
                <a:ea typeface="Arial" panose="020B0604020202090204"/>
                <a:cs typeface="Arial" panose="020B0604020202090204"/>
                <a:sym typeface="Arial" panose="020B0604020202090204"/>
              </a:rPr>
              <a:t>人才</a:t>
            </a:r>
          </a:p>
          <a:p>
            <a:pPr lvl="0" indent="-381000">
              <a:spcBef>
                <a:spcPts val="0"/>
              </a:spcBef>
              <a:buClr>
                <a:srgbClr val="000000"/>
              </a:buClr>
              <a:buSzPts val="2400"/>
            </a:pPr>
            <a:r>
              <a:rPr lang="zh-TW" altLang="en-US" dirty="0">
                <a:solidFill>
                  <a:srgbClr val="000000"/>
                </a:solidFill>
                <a:latin typeface="Arial" panose="020B0604020202090204"/>
                <a:ea typeface="Arial" panose="020B0604020202090204"/>
                <a:cs typeface="Arial" panose="020B0604020202090204"/>
                <a:sym typeface="Arial" panose="020B0604020202090204"/>
              </a:rPr>
              <a:t>需要定出嚴格的</a:t>
            </a:r>
            <a:r>
              <a:rPr lang="zh-TW" altLang="en-US" dirty="0">
                <a:solidFill>
                  <a:srgbClr val="7030A0"/>
                </a:solidFill>
                <a:latin typeface="Arial" panose="020B0604020202090204"/>
                <a:ea typeface="Arial" panose="020B0604020202090204"/>
                <a:cs typeface="Arial" panose="020B0604020202090204"/>
                <a:sym typeface="Arial" panose="020B0604020202090204"/>
              </a:rPr>
              <a:t>發牌制度</a:t>
            </a:r>
            <a:r>
              <a:rPr lang="zh-TW" altLang="en-US" dirty="0">
                <a:solidFill>
                  <a:srgbClr val="000000"/>
                </a:solidFill>
                <a:latin typeface="Arial" panose="020B0604020202090204"/>
                <a:ea typeface="Arial" panose="020B0604020202090204"/>
                <a:cs typeface="Arial" panose="020B0604020202090204"/>
                <a:sym typeface="Arial" panose="020B0604020202090204"/>
              </a:rPr>
              <a:t>，提高旅遊從業員的質素，</a:t>
            </a:r>
          </a:p>
          <a:p>
            <a:pPr lvl="0" indent="0">
              <a:spcBef>
                <a:spcPts val="0"/>
              </a:spcBef>
              <a:buNone/>
            </a:pPr>
            <a:r>
              <a:rPr lang="zh-TW" altLang="en-US" dirty="0">
                <a:solidFill>
                  <a:srgbClr val="000000"/>
                </a:solidFill>
                <a:latin typeface="Arial" panose="020B0604020202090204"/>
                <a:ea typeface="Arial" panose="020B0604020202090204"/>
                <a:cs typeface="Arial" panose="020B0604020202090204"/>
                <a:sym typeface="Arial" panose="020B0604020202090204"/>
              </a:rPr>
              <a:t>避免導覽員的質素良莠不齊。</a:t>
            </a:r>
            <a:endParaRPr lang="zh-TW" altLang="en-US" dirty="0">
              <a:solidFill>
                <a:srgbClr val="000000"/>
              </a:solidFill>
            </a:endParaRPr>
          </a:p>
          <a:p>
            <a:endParaRPr lang="zh-HK" altLang="en-US" dirty="0"/>
          </a:p>
        </p:txBody>
      </p:sp>
      <p:pic>
        <p:nvPicPr>
          <p:cNvPr id="4" name="圖片 3">
            <a:extLst>
              <a:ext uri="{FF2B5EF4-FFF2-40B4-BE49-F238E27FC236}">
                <a16:creationId xmlns:a16="http://schemas.microsoft.com/office/drawing/2014/main" id="{37054D15-EFFF-49BF-9B38-4681F2200949}"/>
              </a:ext>
            </a:extLst>
          </p:cNvPr>
          <p:cNvPicPr>
            <a:picLocks noChangeAspect="1"/>
          </p:cNvPicPr>
          <p:nvPr/>
        </p:nvPicPr>
        <p:blipFill>
          <a:blip r:embed="rId2"/>
          <a:stretch>
            <a:fillRect/>
          </a:stretch>
        </p:blipFill>
        <p:spPr>
          <a:xfrm>
            <a:off x="5622323" y="4504862"/>
            <a:ext cx="3434663" cy="2353137"/>
          </a:xfrm>
          <a:prstGeom prst="rect">
            <a:avLst/>
          </a:prstGeom>
        </p:spPr>
      </p:pic>
    </p:spTree>
    <p:extLst>
      <p:ext uri="{BB962C8B-B14F-4D97-AF65-F5344CB8AC3E}">
        <p14:creationId xmlns:p14="http://schemas.microsoft.com/office/powerpoint/2010/main" val="2427733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0"/>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panose="020B0604020202090204"/>
              <a:buNone/>
            </a:pPr>
            <a:r>
              <a:rPr lang="zh-CN" sz="3600">
                <a:latin typeface="Arial" panose="020B0604020202090204"/>
                <a:ea typeface="Arial" panose="020B0604020202090204"/>
                <a:cs typeface="Arial" panose="020B0604020202090204"/>
                <a:sym typeface="Arial" panose="020B0604020202090204"/>
              </a:rPr>
              <a:t>總結</a:t>
            </a:r>
            <a:br>
              <a:rPr lang="zh-CN" sz="3600">
                <a:latin typeface="Arial" panose="020B0604020202090204"/>
                <a:ea typeface="Arial" panose="020B0604020202090204"/>
                <a:cs typeface="Arial" panose="020B0604020202090204"/>
                <a:sym typeface="Arial" panose="020B0604020202090204"/>
              </a:rPr>
            </a:br>
            <a:endParaRPr sz="3600">
              <a:latin typeface="Arial" panose="020B0604020202090204"/>
              <a:ea typeface="Arial" panose="020B0604020202090204"/>
              <a:cs typeface="Arial" panose="020B0604020202090204"/>
              <a:sym typeface="Arial" panose="020B0604020202090204"/>
            </a:endParaRPr>
          </a:p>
        </p:txBody>
      </p:sp>
      <p:sp>
        <p:nvSpPr>
          <p:cNvPr id="279" name="Google Shape;279;p20"/>
          <p:cNvSpPr txBox="1">
            <a:spLocks noGrp="1"/>
          </p:cNvSpPr>
          <p:nvPr>
            <p:ph type="body" idx="1"/>
          </p:nvPr>
        </p:nvSpPr>
        <p:spPr>
          <a:xfrm>
            <a:off x="628650" y="3361613"/>
            <a:ext cx="8405512" cy="3286322"/>
          </a:xfrm>
          <a:prstGeom prst="rect">
            <a:avLst/>
          </a:prstGeom>
          <a:noFill/>
          <a:ln>
            <a:noFill/>
          </a:ln>
        </p:spPr>
        <p:txBody>
          <a:bodyPr spcFirstLastPara="1" wrap="square" lIns="91425" tIns="45700" rIns="91425" bIns="45700" anchor="t" anchorCtr="0">
            <a:noAutofit/>
            <a:scene3d>
              <a:camera prst="orthographicFront"/>
              <a:lightRig rig="threePt" dir="t"/>
            </a:scene3d>
          </a:bodyPr>
          <a:lstStyle/>
          <a:p>
            <a:pPr marL="228600" lvl="0" indent="-298450" algn="l" rtl="0">
              <a:lnSpc>
                <a:spcPct val="90000"/>
              </a:lnSpc>
              <a:spcBef>
                <a:spcPts val="0"/>
              </a:spcBef>
              <a:spcAft>
                <a:spcPts val="0"/>
              </a:spcAft>
              <a:buSzPts val="2900"/>
              <a:buFont typeface="Arial" panose="020B0604020202090204"/>
              <a:buChar char="•"/>
            </a:pPr>
            <a:r>
              <a:rPr lang="zh-CN" sz="2900" dirty="0">
                <a:ln/>
                <a:solidFill>
                  <a:schemeClr val="tx1"/>
                </a:solidFill>
                <a:effectLst/>
                <a:latin typeface="Arial" panose="020B0604020202090204"/>
                <a:ea typeface="Arial" panose="020B0604020202090204"/>
                <a:cs typeface="Arial" panose="020B0604020202090204"/>
                <a:sym typeface="Arial" panose="020B0604020202090204"/>
              </a:rPr>
              <a:t>石林風景區見證中國旅遊業蓬勃發展</a:t>
            </a:r>
            <a:endParaRPr sz="2900" dirty="0">
              <a:ln/>
              <a:solidFill>
                <a:schemeClr val="tx1"/>
              </a:solidFill>
              <a:effectLst/>
              <a:latin typeface="Arial" panose="020B0604020202090204"/>
              <a:ea typeface="Arial" panose="020B0604020202090204"/>
              <a:cs typeface="Arial" panose="020B0604020202090204"/>
              <a:sym typeface="Arial" panose="020B0604020202090204"/>
            </a:endParaRPr>
          </a:p>
          <a:p>
            <a:pPr marL="228600" lvl="0" indent="-298450" algn="l" rtl="0">
              <a:lnSpc>
                <a:spcPct val="90000"/>
              </a:lnSpc>
              <a:spcBef>
                <a:spcPts val="0"/>
              </a:spcBef>
              <a:spcAft>
                <a:spcPts val="0"/>
              </a:spcAft>
              <a:buSzPts val="2900"/>
              <a:buFont typeface="Arial" panose="020B0604020202090204"/>
              <a:buChar char="•"/>
            </a:pPr>
            <a:r>
              <a:rPr lang="zh-CN" sz="2900" dirty="0">
                <a:ln/>
                <a:solidFill>
                  <a:schemeClr val="tx1"/>
                </a:solidFill>
                <a:effectLst/>
                <a:latin typeface="Arial" panose="020B0604020202090204"/>
                <a:ea typeface="Arial" panose="020B0604020202090204"/>
                <a:cs typeface="Arial" panose="020B0604020202090204"/>
                <a:sym typeface="Arial" panose="020B0604020202090204"/>
              </a:rPr>
              <a:t>自然環境上對石林的開發保護</a:t>
            </a:r>
            <a:endParaRPr sz="2900" dirty="0">
              <a:ln/>
              <a:solidFill>
                <a:schemeClr val="tx1"/>
              </a:solidFill>
              <a:effectLst/>
              <a:latin typeface="Arial" panose="020B0604020202090204"/>
              <a:ea typeface="Arial" panose="020B0604020202090204"/>
              <a:cs typeface="Arial" panose="020B0604020202090204"/>
              <a:sym typeface="Arial" panose="020B0604020202090204"/>
            </a:endParaRPr>
          </a:p>
          <a:p>
            <a:pPr marL="228600" lvl="0" indent="-298450" algn="l" rtl="0">
              <a:lnSpc>
                <a:spcPct val="90000"/>
              </a:lnSpc>
              <a:spcBef>
                <a:spcPts val="0"/>
              </a:spcBef>
              <a:spcAft>
                <a:spcPts val="0"/>
              </a:spcAft>
              <a:buClr>
                <a:srgbClr val="833C0B"/>
              </a:buClr>
              <a:buSzPts val="2900"/>
              <a:buFont typeface="Arial" panose="020B0604020202090204"/>
              <a:buChar char="•"/>
            </a:pPr>
            <a:r>
              <a:rPr lang="zh-CN" sz="2900" dirty="0">
                <a:ln/>
                <a:solidFill>
                  <a:schemeClr val="tx1"/>
                </a:solidFill>
                <a:effectLst/>
                <a:latin typeface="Arial" panose="020B0604020202090204"/>
                <a:ea typeface="Arial" panose="020B0604020202090204"/>
                <a:cs typeface="Arial" panose="020B0604020202090204"/>
                <a:sym typeface="Arial" panose="020B0604020202090204"/>
              </a:rPr>
              <a:t>人文環境上的傳</a:t>
            </a:r>
            <a:r>
              <a:rPr lang="zh-TW" altLang="en-US" sz="2900" dirty="0">
                <a:ln/>
                <a:solidFill>
                  <a:schemeClr val="tx1"/>
                </a:solidFill>
                <a:effectLst/>
                <a:latin typeface="Arial" panose="020B0604020202090204"/>
                <a:ea typeface="Arial" panose="020B0604020202090204"/>
                <a:cs typeface="Arial" panose="020B0604020202090204"/>
                <a:sym typeface="Arial" panose="020B0604020202090204"/>
              </a:rPr>
              <a:t>承</a:t>
            </a:r>
            <a:endParaRPr sz="2900" dirty="0">
              <a:ln/>
              <a:solidFill>
                <a:schemeClr val="tx1"/>
              </a:solidFill>
              <a:effectLst/>
              <a:latin typeface="Arial" panose="020B0604020202090204"/>
              <a:ea typeface="Arial" panose="020B0604020202090204"/>
              <a:cs typeface="Arial" panose="020B0604020202090204"/>
              <a:sym typeface="Arial" panose="020B0604020202090204"/>
            </a:endParaRPr>
          </a:p>
          <a:p>
            <a:pPr marL="228600" lvl="0" indent="-298450" algn="l" rtl="0">
              <a:lnSpc>
                <a:spcPct val="90000"/>
              </a:lnSpc>
              <a:spcBef>
                <a:spcPts val="0"/>
              </a:spcBef>
              <a:spcAft>
                <a:spcPts val="0"/>
              </a:spcAft>
              <a:buSzPts val="2900"/>
              <a:buFont typeface="Arial" panose="020B0604020202090204"/>
              <a:buChar char="•"/>
            </a:pPr>
            <a:r>
              <a:rPr lang="zh-CN" sz="2900" dirty="0">
                <a:ln/>
                <a:solidFill>
                  <a:schemeClr val="tx1"/>
                </a:solidFill>
                <a:effectLst/>
                <a:latin typeface="Arial" panose="020B0604020202090204"/>
                <a:ea typeface="Arial" panose="020B0604020202090204"/>
                <a:cs typeface="Arial" panose="020B0604020202090204"/>
                <a:sym typeface="Arial" panose="020B0604020202090204"/>
              </a:rPr>
              <a:t>待人接物上的訓練有素</a:t>
            </a:r>
            <a:endParaRPr sz="2900" dirty="0">
              <a:ln/>
              <a:solidFill>
                <a:schemeClr val="tx1"/>
              </a:solidFill>
              <a:effectLst/>
              <a:latin typeface="Arial" panose="020B0604020202090204"/>
              <a:ea typeface="Arial" panose="020B0604020202090204"/>
              <a:cs typeface="Arial" panose="020B0604020202090204"/>
              <a:sym typeface="Arial" panose="020B0604020202090204"/>
            </a:endParaRPr>
          </a:p>
          <a:p>
            <a:pPr marL="228600" lvl="0" indent="-298450" algn="l" rtl="0">
              <a:lnSpc>
                <a:spcPct val="90000"/>
              </a:lnSpc>
              <a:spcBef>
                <a:spcPts val="0"/>
              </a:spcBef>
              <a:spcAft>
                <a:spcPts val="0"/>
              </a:spcAft>
              <a:buSzPts val="2900"/>
              <a:buFont typeface="Arial" panose="020B0604020202090204"/>
              <a:buChar char="•"/>
            </a:pPr>
            <a:r>
              <a:rPr lang="zh-CN" sz="2900" dirty="0">
                <a:ln/>
                <a:solidFill>
                  <a:schemeClr val="tx1"/>
                </a:solidFill>
                <a:effectLst/>
                <a:latin typeface="Arial" panose="020B0604020202090204"/>
                <a:ea typeface="Arial" panose="020B0604020202090204"/>
                <a:cs typeface="Arial" panose="020B0604020202090204"/>
                <a:sym typeface="Arial" panose="020B0604020202090204"/>
              </a:rPr>
              <a:t>中國自在可持續旅遊上發展和進步</a:t>
            </a:r>
            <a:endParaRPr sz="2900" dirty="0">
              <a:ln/>
              <a:solidFill>
                <a:schemeClr val="tx1"/>
              </a:solidFill>
              <a:effectLst/>
              <a:latin typeface="Arial" panose="020B0604020202090204"/>
              <a:ea typeface="Arial" panose="020B0604020202090204"/>
              <a:cs typeface="Arial" panose="020B0604020202090204"/>
              <a:sym typeface="Arial" panose="020B0604020202090204"/>
            </a:endParaRPr>
          </a:p>
          <a:p>
            <a:pPr marL="228600" lvl="0" indent="-298450" algn="l" rtl="0">
              <a:lnSpc>
                <a:spcPct val="90000"/>
              </a:lnSpc>
              <a:spcBef>
                <a:spcPts val="0"/>
              </a:spcBef>
              <a:spcAft>
                <a:spcPts val="0"/>
              </a:spcAft>
              <a:buSzPts val="2900"/>
              <a:buFont typeface="Arial" panose="020B0604020202090204"/>
              <a:buChar char="•"/>
            </a:pPr>
            <a:r>
              <a:rPr lang="zh-CN" sz="2900" dirty="0">
                <a:ln/>
                <a:solidFill>
                  <a:schemeClr val="tx1"/>
                </a:solidFill>
                <a:effectLst/>
                <a:latin typeface="Arial" panose="020B0604020202090204"/>
                <a:ea typeface="Arial" panose="020B0604020202090204"/>
                <a:cs typeface="Arial" panose="020B0604020202090204"/>
                <a:sym typeface="Arial" panose="020B0604020202090204"/>
              </a:rPr>
              <a:t>誠如所言：“綠水青山，就是金山銀山。”</a:t>
            </a:r>
            <a:endParaRPr sz="2900" dirty="0">
              <a:ln/>
              <a:solidFill>
                <a:schemeClr val="tx1"/>
              </a:solidFill>
              <a:effectLst/>
              <a:latin typeface="Arial" panose="020B0604020202090204"/>
              <a:ea typeface="Arial" panose="020B0604020202090204"/>
              <a:cs typeface="Arial" panose="020B0604020202090204"/>
              <a:sym typeface="Arial" panose="020B0604020202090204"/>
            </a:endParaRPr>
          </a:p>
          <a:p>
            <a:pPr marL="228600" lvl="0" indent="-298450" algn="l" rtl="0">
              <a:lnSpc>
                <a:spcPct val="90000"/>
              </a:lnSpc>
              <a:spcBef>
                <a:spcPts val="0"/>
              </a:spcBef>
              <a:spcAft>
                <a:spcPts val="0"/>
              </a:spcAft>
              <a:buSzPts val="2900"/>
              <a:buFont typeface="Arial" panose="020B0604020202090204"/>
              <a:buChar char="•"/>
            </a:pPr>
            <a:r>
              <a:rPr lang="zh-CN" sz="2900" dirty="0">
                <a:ln/>
                <a:solidFill>
                  <a:schemeClr val="tx1"/>
                </a:solidFill>
                <a:effectLst/>
                <a:latin typeface="Arial" panose="020B0604020202090204"/>
                <a:ea typeface="Arial" panose="020B0604020202090204"/>
                <a:cs typeface="Arial" panose="020B0604020202090204"/>
                <a:sym typeface="Arial" panose="020B0604020202090204"/>
              </a:rPr>
              <a:t>保育好生態環境，發展才會好。</a:t>
            </a:r>
            <a:endParaRPr sz="2900" dirty="0">
              <a:ln/>
              <a:solidFill>
                <a:schemeClr val="tx1"/>
              </a:solidFill>
              <a:effectLst/>
              <a:latin typeface="Arial" panose="020B0604020202090204"/>
              <a:ea typeface="Arial" panose="020B0604020202090204"/>
              <a:cs typeface="Arial" panose="020B0604020202090204"/>
              <a:sym typeface="Arial" panose="020B0604020202090204"/>
            </a:endParaRPr>
          </a:p>
          <a:p>
            <a:pPr marL="228600" lvl="0" indent="-298450" algn="l" rtl="0">
              <a:lnSpc>
                <a:spcPct val="90000"/>
              </a:lnSpc>
              <a:spcBef>
                <a:spcPts val="0"/>
              </a:spcBef>
              <a:spcAft>
                <a:spcPts val="0"/>
              </a:spcAft>
              <a:buSzPts val="2900"/>
              <a:buFont typeface="Arial" panose="020B0604020202090204"/>
              <a:buChar char="•"/>
            </a:pPr>
            <a:r>
              <a:rPr lang="zh-CN" sz="2900" dirty="0">
                <a:ln/>
                <a:solidFill>
                  <a:schemeClr val="tx1"/>
                </a:solidFill>
                <a:effectLst/>
                <a:latin typeface="Arial" panose="020B0604020202090204"/>
                <a:ea typeface="Arial" panose="020B0604020202090204"/>
                <a:cs typeface="Arial" panose="020B0604020202090204"/>
                <a:sym typeface="Arial" panose="020B0604020202090204"/>
              </a:rPr>
              <a:t>因此我們相信，香港一定能做好可持續旅遊。</a:t>
            </a:r>
          </a:p>
        </p:txBody>
      </p:sp>
      <p:pic>
        <p:nvPicPr>
          <p:cNvPr id="4" name="圖片 3">
            <a:extLst>
              <a:ext uri="{FF2B5EF4-FFF2-40B4-BE49-F238E27FC236}">
                <a16:creationId xmlns:a16="http://schemas.microsoft.com/office/drawing/2014/main" id="{17033753-8C2E-42B3-B158-AFD965C77570}"/>
              </a:ext>
            </a:extLst>
          </p:cNvPr>
          <p:cNvPicPr>
            <a:picLocks noChangeAspect="1"/>
          </p:cNvPicPr>
          <p:nvPr/>
        </p:nvPicPr>
        <p:blipFill>
          <a:blip r:embed="rId3"/>
          <a:stretch>
            <a:fillRect/>
          </a:stretch>
        </p:blipFill>
        <p:spPr>
          <a:xfrm>
            <a:off x="3150974" y="101304"/>
            <a:ext cx="4238367" cy="31787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1"/>
          <p:cNvSpPr txBox="1">
            <a:spLocks noGrp="1"/>
          </p:cNvSpPr>
          <p:nvPr>
            <p:ph type="title"/>
          </p:nvPr>
        </p:nvSpPr>
        <p:spPr>
          <a:xfrm>
            <a:off x="1069975" y="2680335"/>
            <a:ext cx="7886700" cy="1314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panose="020B0604020202090204"/>
              <a:buNone/>
            </a:pPr>
            <a:r>
              <a:rPr lang="zh-CN" sz="5400" b="1">
                <a:solidFill>
                  <a:schemeClr val="dk1"/>
                </a:solidFill>
                <a:latin typeface="Arial" panose="020B0604020202090204"/>
                <a:ea typeface="Arial" panose="020B0604020202090204"/>
                <a:cs typeface="Arial" panose="020B0604020202090204"/>
                <a:sym typeface="Arial" panose="020B0604020202090204"/>
              </a:rPr>
              <a:t>八.（附）我們的感想</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38794" y="1340768"/>
            <a:ext cx="7772400" cy="1362075"/>
          </a:xfrm>
        </p:spPr>
        <p:txBody>
          <a:bodyPr>
            <a:normAutofit fontScale="90000"/>
          </a:bodyPr>
          <a:lstStyle/>
          <a:p>
            <a:r>
              <a:rPr lang="zh-TW" altLang="zh-HK" b="1" dirty="0">
                <a:ea typeface="+mn-lt"/>
                <a:cs typeface="+mn-lt"/>
              </a:rPr>
              <a:t>組員介紹</a:t>
            </a:r>
            <a:r>
              <a:rPr lang="en-US" altLang="zh-TW" b="1" dirty="0">
                <a:ea typeface="+mn-lt"/>
                <a:cs typeface="+mn-lt"/>
              </a:rPr>
              <a:t>:</a:t>
            </a:r>
            <a:br>
              <a:rPr lang="en-US" altLang="zh-TW" b="1" dirty="0">
                <a:ea typeface="+mn-lt"/>
                <a:cs typeface="+mn-lt"/>
              </a:rPr>
            </a:br>
            <a:br>
              <a:rPr lang="en-US" altLang="zh-TW" b="1" dirty="0">
                <a:ea typeface="+mn-lt"/>
                <a:cs typeface="+mn-lt"/>
              </a:rPr>
            </a:br>
            <a:endParaRPr lang="zh-HK" altLang="en-US" dirty="0"/>
          </a:p>
        </p:txBody>
      </p:sp>
      <p:sp>
        <p:nvSpPr>
          <p:cNvPr id="4" name="文字版面配置區 3"/>
          <p:cNvSpPr>
            <a:spLocks noGrp="1"/>
          </p:cNvSpPr>
          <p:nvPr>
            <p:ph type="body" idx="1"/>
          </p:nvPr>
        </p:nvSpPr>
        <p:spPr>
          <a:xfrm>
            <a:off x="617838" y="1340768"/>
            <a:ext cx="8346650" cy="4536504"/>
          </a:xfrm>
        </p:spPr>
        <p:txBody>
          <a:bodyPr>
            <a:normAutofit/>
          </a:bodyPr>
          <a:lstStyle/>
          <a:p>
            <a:r>
              <a:rPr lang="zh-TW" altLang="en-US" sz="4000" dirty="0">
                <a:solidFill>
                  <a:schemeClr val="accent1">
                    <a:lumMod val="75000"/>
                  </a:schemeClr>
                </a:solidFill>
              </a:rPr>
              <a:t>伍智聰   </a:t>
            </a:r>
            <a:r>
              <a:rPr lang="zh-TW" altLang="zh-HK" sz="4000" dirty="0">
                <a:solidFill>
                  <a:schemeClr val="accent1">
                    <a:lumMod val="75000"/>
                  </a:schemeClr>
                </a:solidFill>
              </a:rPr>
              <a:t>薛莉珊</a:t>
            </a:r>
          </a:p>
          <a:p>
            <a:r>
              <a:rPr lang="zh-TW" altLang="zh-HK" sz="4000" dirty="0">
                <a:solidFill>
                  <a:schemeClr val="accent1">
                    <a:lumMod val="75000"/>
                  </a:schemeClr>
                </a:solidFill>
              </a:rPr>
              <a:t>許泳均 </a:t>
            </a:r>
            <a:r>
              <a:rPr lang="en-US" altLang="zh-TW" sz="4000" dirty="0">
                <a:solidFill>
                  <a:schemeClr val="accent1">
                    <a:lumMod val="75000"/>
                  </a:schemeClr>
                </a:solidFill>
              </a:rPr>
              <a:t>  </a:t>
            </a:r>
            <a:r>
              <a:rPr lang="zh-TW" altLang="zh-HK" sz="4000" dirty="0">
                <a:solidFill>
                  <a:schemeClr val="accent1">
                    <a:lumMod val="75000"/>
                  </a:schemeClr>
                </a:solidFill>
              </a:rPr>
              <a:t>楊雅詠</a:t>
            </a:r>
            <a:endParaRPr lang="en-US" altLang="zh-TW" sz="4000" dirty="0">
              <a:solidFill>
                <a:schemeClr val="accent1">
                  <a:lumMod val="75000"/>
                </a:schemeClr>
              </a:solidFill>
            </a:endParaRPr>
          </a:p>
          <a:p>
            <a:r>
              <a:rPr lang="zh-TW" altLang="zh-HK" sz="4000" dirty="0">
                <a:solidFill>
                  <a:schemeClr val="accent1">
                    <a:lumMod val="75000"/>
                  </a:schemeClr>
                </a:solidFill>
              </a:rPr>
              <a:t>林泳欣</a:t>
            </a:r>
            <a:r>
              <a:rPr lang="en-US" altLang="zh-TW" sz="4000" dirty="0">
                <a:solidFill>
                  <a:schemeClr val="accent1">
                    <a:lumMod val="75000"/>
                  </a:schemeClr>
                </a:solidFill>
              </a:rPr>
              <a:t>   </a:t>
            </a:r>
            <a:r>
              <a:rPr lang="zh-TW" altLang="zh-HK" sz="4000" dirty="0">
                <a:solidFill>
                  <a:schemeClr val="accent1">
                    <a:lumMod val="75000"/>
                  </a:schemeClr>
                </a:solidFill>
              </a:rPr>
              <a:t>蔡燕湄</a:t>
            </a:r>
            <a:endParaRPr lang="en-US" altLang="zh-TW" sz="4000" dirty="0">
              <a:solidFill>
                <a:schemeClr val="accent1">
                  <a:lumMod val="75000"/>
                </a:schemeClr>
              </a:solidFill>
            </a:endParaRPr>
          </a:p>
          <a:p>
            <a:r>
              <a:rPr lang="zh-TW" altLang="zh-HK" sz="4000" dirty="0">
                <a:solidFill>
                  <a:schemeClr val="accent1">
                    <a:lumMod val="75000"/>
                  </a:schemeClr>
                </a:solidFill>
              </a:rPr>
              <a:t>何芷綾</a:t>
            </a:r>
            <a:r>
              <a:rPr lang="en-US" altLang="zh-TW" sz="4000" dirty="0">
                <a:solidFill>
                  <a:schemeClr val="accent1">
                    <a:lumMod val="75000"/>
                  </a:schemeClr>
                </a:solidFill>
              </a:rPr>
              <a:t>   </a:t>
            </a:r>
            <a:r>
              <a:rPr lang="zh-TW" altLang="zh-HK" sz="4000" dirty="0">
                <a:solidFill>
                  <a:schemeClr val="accent1">
                    <a:lumMod val="75000"/>
                  </a:schemeClr>
                </a:solidFill>
              </a:rPr>
              <a:t>林茵琦</a:t>
            </a:r>
          </a:p>
          <a:p>
            <a:r>
              <a:rPr lang="zh-TW" altLang="zh-HK" sz="4000" dirty="0">
                <a:solidFill>
                  <a:schemeClr val="accent1">
                    <a:lumMod val="75000"/>
                  </a:schemeClr>
                </a:solidFill>
              </a:rPr>
              <a:t>陳子軒</a:t>
            </a:r>
            <a:r>
              <a:rPr lang="en-US" altLang="zh-TW" sz="4000" dirty="0">
                <a:solidFill>
                  <a:schemeClr val="accent1">
                    <a:lumMod val="75000"/>
                  </a:schemeClr>
                </a:solidFill>
              </a:rPr>
              <a:t>   </a:t>
            </a:r>
            <a:r>
              <a:rPr lang="zh-TW" altLang="zh-HK" sz="4000" dirty="0">
                <a:solidFill>
                  <a:schemeClr val="accent1">
                    <a:lumMod val="75000"/>
                  </a:schemeClr>
                </a:solidFill>
              </a:rPr>
              <a:t>鄭俊健</a:t>
            </a:r>
          </a:p>
          <a:p>
            <a:endParaRPr lang="zh-HK" altLang="en-US" dirty="0"/>
          </a:p>
        </p:txBody>
      </p:sp>
    </p:spTree>
    <p:extLst>
      <p:ext uri="{BB962C8B-B14F-4D97-AF65-F5344CB8AC3E}">
        <p14:creationId xmlns:p14="http://schemas.microsoft.com/office/powerpoint/2010/main" val="294112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2"/>
          <p:cNvSpPr txBox="1"/>
          <p:nvPr/>
        </p:nvSpPr>
        <p:spPr>
          <a:xfrm>
            <a:off x="3059356" y="59824"/>
            <a:ext cx="3459156" cy="1225656"/>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None/>
            </a:pPr>
            <a:r>
              <a:rPr lang="zh-CN" sz="6000" b="0" i="0" u="none" strike="noStrike" cap="none">
                <a:solidFill>
                  <a:srgbClr val="3F3F3F"/>
                </a:solidFill>
                <a:latin typeface="Calibri"/>
                <a:ea typeface="Calibri"/>
                <a:cs typeface="Calibri"/>
                <a:sym typeface="Calibri"/>
              </a:rPr>
              <a:t>我の收穫</a:t>
            </a:r>
          </a:p>
          <a:p>
            <a:pPr marL="0" marR="0" lvl="0" indent="0" algn="l" rtl="0">
              <a:spcBef>
                <a:spcPts val="0"/>
              </a:spcBef>
              <a:spcAft>
                <a:spcPts val="0"/>
              </a:spcAft>
              <a:buNone/>
            </a:pPr>
            <a:endParaRPr sz="6000" b="0" i="0" u="none" strike="noStrike" cap="none">
              <a:solidFill>
                <a:srgbClr val="3F3F3F"/>
              </a:solidFill>
              <a:latin typeface="Calibri"/>
              <a:ea typeface="Calibri"/>
              <a:cs typeface="Calibri"/>
              <a:sym typeface="Calibri"/>
            </a:endParaRPr>
          </a:p>
        </p:txBody>
      </p:sp>
      <p:pic>
        <p:nvPicPr>
          <p:cNvPr id="291" name="Google Shape;291;p22"/>
          <p:cNvPicPr preferRelativeResize="0"/>
          <p:nvPr/>
        </p:nvPicPr>
        <p:blipFill rotWithShape="1">
          <a:blip r:embed="rId3"/>
          <a:srcRect/>
          <a:stretch>
            <a:fillRect/>
          </a:stretch>
        </p:blipFill>
        <p:spPr>
          <a:xfrm>
            <a:off x="234638" y="240889"/>
            <a:ext cx="2690893" cy="2690800"/>
          </a:xfrm>
          <a:prstGeom prst="rect">
            <a:avLst/>
          </a:prstGeom>
          <a:noFill/>
          <a:ln>
            <a:noFill/>
          </a:ln>
        </p:spPr>
      </p:pic>
      <p:cxnSp>
        <p:nvCxnSpPr>
          <p:cNvPr id="293" name="Google Shape;293;p22"/>
          <p:cNvCxnSpPr/>
          <p:nvPr/>
        </p:nvCxnSpPr>
        <p:spPr>
          <a:xfrm>
            <a:off x="6059805" y="2708910"/>
            <a:ext cx="247650" cy="0"/>
          </a:xfrm>
          <a:prstGeom prst="straightConnector1">
            <a:avLst/>
          </a:prstGeom>
          <a:noFill/>
          <a:ln w="38100" cap="flat" cmpd="sng">
            <a:solidFill>
              <a:schemeClr val="accent3"/>
            </a:solidFill>
            <a:prstDash val="solid"/>
            <a:miter lim="800000"/>
            <a:headEnd type="none" w="sm" len="sm"/>
            <a:tailEnd type="none" w="sm" len="sm"/>
          </a:ln>
        </p:spPr>
      </p:cxnSp>
      <p:cxnSp>
        <p:nvCxnSpPr>
          <p:cNvPr id="294" name="Google Shape;294;p22"/>
          <p:cNvCxnSpPr/>
          <p:nvPr/>
        </p:nvCxnSpPr>
        <p:spPr>
          <a:xfrm>
            <a:off x="2318385" y="6067425"/>
            <a:ext cx="247650" cy="0"/>
          </a:xfrm>
          <a:prstGeom prst="straightConnector1">
            <a:avLst/>
          </a:prstGeom>
          <a:noFill/>
          <a:ln w="38100" cap="flat" cmpd="sng">
            <a:solidFill>
              <a:schemeClr val="accent3"/>
            </a:solidFill>
            <a:prstDash val="solid"/>
            <a:miter lim="800000"/>
            <a:headEnd type="none" w="sm" len="sm"/>
            <a:tailEnd type="none" w="sm" len="sm"/>
          </a:ln>
        </p:spPr>
      </p:cxnSp>
      <p:cxnSp>
        <p:nvCxnSpPr>
          <p:cNvPr id="295" name="Google Shape;295;p22"/>
          <p:cNvCxnSpPr/>
          <p:nvPr/>
        </p:nvCxnSpPr>
        <p:spPr>
          <a:xfrm>
            <a:off x="2318385" y="6164580"/>
            <a:ext cx="247650" cy="0"/>
          </a:xfrm>
          <a:prstGeom prst="straightConnector1">
            <a:avLst/>
          </a:prstGeom>
          <a:noFill/>
          <a:ln w="38100" cap="flat" cmpd="sng">
            <a:solidFill>
              <a:schemeClr val="accent3"/>
            </a:solidFill>
            <a:prstDash val="solid"/>
            <a:miter lim="800000"/>
            <a:headEnd type="none" w="sm" len="sm"/>
            <a:tailEnd type="none" w="sm" len="sm"/>
          </a:ln>
        </p:spPr>
      </p:cxnSp>
      <p:sp>
        <p:nvSpPr>
          <p:cNvPr id="296" name="Google Shape;296;p22"/>
          <p:cNvSpPr/>
          <p:nvPr/>
        </p:nvSpPr>
        <p:spPr>
          <a:xfrm rot="-5400000">
            <a:off x="8357232" y="372742"/>
            <a:ext cx="65405" cy="4905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7" name="Google Shape;297;p22"/>
          <p:cNvSpPr/>
          <p:nvPr/>
        </p:nvSpPr>
        <p:spPr>
          <a:xfrm rot="-5400000">
            <a:off x="8540112" y="372742"/>
            <a:ext cx="65405" cy="4905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8" name="Google Shape;298;p22"/>
          <p:cNvSpPr/>
          <p:nvPr/>
        </p:nvSpPr>
        <p:spPr>
          <a:xfrm rot="-5400000">
            <a:off x="8723468" y="372742"/>
            <a:ext cx="65405" cy="4905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22"/>
          <p:cNvSpPr txBox="1"/>
          <p:nvPr/>
        </p:nvSpPr>
        <p:spPr>
          <a:xfrm>
            <a:off x="3651982" y="908720"/>
            <a:ext cx="5492017" cy="489654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000000"/>
              </a:buClr>
              <a:buSzPts val="2400"/>
              <a:buFont typeface="Arial" panose="020B0604020202090204"/>
              <a:buChar char="•"/>
            </a:pPr>
            <a:r>
              <a:rPr lang="zh-CN" sz="2400" b="1" i="0" u="none" strike="noStrike" cap="none" dirty="0">
                <a:solidFill>
                  <a:srgbClr val="000000"/>
                </a:solidFill>
                <a:latin typeface="Calibri"/>
                <a:ea typeface="Calibri"/>
                <a:cs typeface="Calibri"/>
                <a:sym typeface="Calibri"/>
              </a:rPr>
              <a:t>石林（石灰岩和樹林，世界自然遺產）</a:t>
            </a:r>
            <a:endParaRPr sz="2400" b="1" i="0" u="none" strike="noStrike" cap="none" dirty="0">
              <a:solidFill>
                <a:srgbClr val="000000"/>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2400"/>
              <a:buFont typeface="Arial" panose="020B0604020202090204"/>
              <a:buChar char="•"/>
            </a:pPr>
            <a:r>
              <a:rPr lang="zh-CN" sz="2400" b="1" i="0" u="none" strike="noStrike" cap="none" dirty="0">
                <a:solidFill>
                  <a:srgbClr val="000000"/>
                </a:solidFill>
                <a:latin typeface="Calibri"/>
                <a:ea typeface="Calibri"/>
                <a:cs typeface="Calibri"/>
                <a:sym typeface="Calibri"/>
              </a:rPr>
              <a:t>民族村（佤族的擺頭舞，主持人的搞笑幽默方式，氣氛，熱情好客，獨有的風氣和傳統，與其他民族共存）</a:t>
            </a:r>
            <a:endParaRPr sz="2400" b="1" i="0" u="none" strike="noStrike" cap="none" dirty="0">
              <a:solidFill>
                <a:srgbClr val="000000"/>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2400"/>
              <a:buFont typeface="Arial" panose="020B0604020202090204"/>
              <a:buChar char="•"/>
            </a:pPr>
            <a:r>
              <a:rPr lang="zh-CN" sz="2400" b="1" i="0" u="none" strike="noStrike" cap="none" dirty="0">
                <a:solidFill>
                  <a:srgbClr val="000000"/>
                </a:solidFill>
                <a:latin typeface="Calibri"/>
                <a:ea typeface="Calibri"/>
                <a:cs typeface="Calibri"/>
                <a:sym typeface="Calibri"/>
              </a:rPr>
              <a:t>昆明市第三中學的學生學習和佩服（學生輕鬆愉快）</a:t>
            </a:r>
            <a:endParaRPr sz="2400" b="1" i="0" u="none" strike="noStrike" cap="none" dirty="0">
              <a:solidFill>
                <a:srgbClr val="000000"/>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2400"/>
              <a:buFont typeface="Arial" panose="020B0604020202090204"/>
              <a:buChar char="•"/>
            </a:pPr>
            <a:r>
              <a:rPr lang="zh-CN" sz="2400" b="1" i="0" u="none" strike="noStrike" cap="none" dirty="0">
                <a:solidFill>
                  <a:srgbClr val="000000"/>
                </a:solidFill>
                <a:latin typeface="Calibri"/>
                <a:ea typeface="Calibri"/>
                <a:cs typeface="Calibri"/>
                <a:sym typeface="Calibri"/>
              </a:rPr>
              <a:t>校園（綠化環境，學習態度，設備）</a:t>
            </a:r>
            <a:endParaRPr sz="2400" b="1" i="0" u="none" strike="noStrike" cap="none" dirty="0">
              <a:solidFill>
                <a:srgbClr val="000000"/>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2400"/>
              <a:buFont typeface="Arial" panose="020B0604020202090204"/>
              <a:buChar char="•"/>
            </a:pPr>
            <a:r>
              <a:rPr lang="zh-CN" sz="2400" b="1" i="0" u="none" strike="noStrike" cap="none" dirty="0">
                <a:solidFill>
                  <a:srgbClr val="000000"/>
                </a:solidFill>
                <a:latin typeface="Calibri"/>
                <a:ea typeface="Calibri"/>
                <a:cs typeface="Calibri"/>
                <a:sym typeface="Calibri"/>
              </a:rPr>
              <a:t>當地風土人情</a:t>
            </a:r>
            <a:endParaRPr sz="2400" b="1" i="0" u="none" strike="noStrike" cap="none" dirty="0">
              <a:solidFill>
                <a:srgbClr val="000000"/>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2400"/>
              <a:buFont typeface="Arial" panose="020B0604020202090204"/>
              <a:buChar char="•"/>
            </a:pPr>
            <a:r>
              <a:rPr lang="zh-CN" sz="2400" b="1" i="0" u="none" strike="noStrike" cap="none" dirty="0">
                <a:solidFill>
                  <a:srgbClr val="000000"/>
                </a:solidFill>
                <a:latin typeface="Calibri"/>
                <a:ea typeface="Calibri"/>
                <a:cs typeface="Calibri"/>
                <a:sym typeface="Calibri"/>
              </a:rPr>
              <a:t>歷史悠久古物</a:t>
            </a:r>
          </a:p>
          <a:p>
            <a:pPr marL="285750" marR="0" lvl="0" indent="-158750" algn="l" rtl="0">
              <a:lnSpc>
                <a:spcPct val="150000"/>
              </a:lnSpc>
              <a:spcBef>
                <a:spcPts val="0"/>
              </a:spcBef>
              <a:spcAft>
                <a:spcPts val="0"/>
              </a:spcAft>
              <a:buClr>
                <a:schemeClr val="dk1"/>
              </a:buClr>
              <a:buSzPts val="2000"/>
              <a:buFont typeface="Arial" panose="020B0604020202090204"/>
              <a:buNone/>
            </a:pPr>
            <a:endParaRPr sz="2000" b="1" i="0" u="none" strike="noStrike" cap="none" dirty="0">
              <a:solidFill>
                <a:srgbClr val="000000"/>
              </a:solidFill>
              <a:latin typeface="Calibri"/>
              <a:ea typeface="Calibri"/>
              <a:cs typeface="Calibri"/>
              <a:sym typeface="Calibri"/>
            </a:endParaRPr>
          </a:p>
        </p:txBody>
      </p:sp>
      <p:sp>
        <p:nvSpPr>
          <p:cNvPr id="300" name="Google Shape;300;p22"/>
          <p:cNvSpPr txBox="1"/>
          <p:nvPr/>
        </p:nvSpPr>
        <p:spPr>
          <a:xfrm>
            <a:off x="6302899" y="429972"/>
            <a:ext cx="2062508" cy="11887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2400" b="1" i="0" u="none" strike="noStrike" cap="none" dirty="0">
                <a:solidFill>
                  <a:srgbClr val="FF0000"/>
                </a:solidFill>
                <a:latin typeface="Calibri"/>
                <a:ea typeface="Calibri"/>
                <a:cs typeface="Calibri"/>
                <a:sym typeface="Calibri"/>
              </a:rPr>
              <a:t> 林泳欣</a:t>
            </a:r>
          </a:p>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graphicFrame>
        <p:nvGraphicFramePr>
          <p:cNvPr id="13" name="資料庫圖表 12">
            <a:extLst>
              <a:ext uri="{FF2B5EF4-FFF2-40B4-BE49-F238E27FC236}">
                <a16:creationId xmlns:a16="http://schemas.microsoft.com/office/drawing/2014/main" id="{AE1043C5-230E-4F83-8761-15B83917E573}"/>
              </a:ext>
            </a:extLst>
          </p:cNvPr>
          <p:cNvGraphicFramePr/>
          <p:nvPr>
            <p:extLst>
              <p:ext uri="{D42A27DB-BD31-4B8C-83A1-F6EECF244321}">
                <p14:modId xmlns:p14="http://schemas.microsoft.com/office/powerpoint/2010/main" val="3438192517"/>
              </p:ext>
            </p:extLst>
          </p:nvPr>
        </p:nvGraphicFramePr>
        <p:xfrm>
          <a:off x="1" y="3204839"/>
          <a:ext cx="3355758" cy="3449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3"/>
          <p:cNvSpPr/>
          <p:nvPr/>
        </p:nvSpPr>
        <p:spPr>
          <a:xfrm>
            <a:off x="1278770" y="-184542"/>
            <a:ext cx="7629644" cy="123724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pic>
        <p:nvPicPr>
          <p:cNvPr id="307" name="Google Shape;307;p23"/>
          <p:cNvPicPr preferRelativeResize="0"/>
          <p:nvPr/>
        </p:nvPicPr>
        <p:blipFill rotWithShape="1">
          <a:blip r:embed="rId3"/>
          <a:srcRect/>
          <a:stretch>
            <a:fillRect/>
          </a:stretch>
        </p:blipFill>
        <p:spPr>
          <a:xfrm rot="10800000">
            <a:off x="7057622" y="4165600"/>
            <a:ext cx="1601629" cy="1833880"/>
          </a:xfrm>
          <a:prstGeom prst="rect">
            <a:avLst/>
          </a:prstGeom>
          <a:noFill/>
          <a:ln>
            <a:noFill/>
          </a:ln>
        </p:spPr>
      </p:pic>
      <p:sp>
        <p:nvSpPr>
          <p:cNvPr id="308" name="Google Shape;308;p23"/>
          <p:cNvSpPr txBox="1"/>
          <p:nvPr/>
        </p:nvSpPr>
        <p:spPr>
          <a:xfrm>
            <a:off x="186022" y="-8890"/>
            <a:ext cx="1986156" cy="707886"/>
          </a:xfrm>
          <a:prstGeom prst="rect">
            <a:avLst/>
          </a:prstGeom>
          <a:noFill/>
          <a:ln>
            <a:noFill/>
          </a:ln>
          <a:effectLst>
            <a:outerShdw blurRad="50800" dist="38100" dir="5400000" algn="t" rotWithShape="0">
              <a:schemeClr val="accent2">
                <a:alpha val="40000"/>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CN" sz="4000" b="1">
                <a:solidFill>
                  <a:srgbClr val="ED7D31"/>
                </a:solidFill>
                <a:latin typeface="Microsoft Yahei"/>
                <a:ea typeface="Microsoft Yahei"/>
                <a:cs typeface="Microsoft Yahei"/>
                <a:sym typeface="Microsoft Yahei"/>
              </a:rPr>
              <a:t>01</a:t>
            </a:r>
          </a:p>
        </p:txBody>
      </p:sp>
      <p:pic>
        <p:nvPicPr>
          <p:cNvPr id="309" name="Google Shape;309;p23"/>
          <p:cNvPicPr preferRelativeResize="0"/>
          <p:nvPr/>
        </p:nvPicPr>
        <p:blipFill rotWithShape="1">
          <a:blip r:embed="rId4"/>
          <a:srcRect/>
          <a:stretch>
            <a:fillRect/>
          </a:stretch>
        </p:blipFill>
        <p:spPr>
          <a:xfrm>
            <a:off x="5744761" y="4445"/>
            <a:ext cx="3400668" cy="3400668"/>
          </a:xfrm>
          <a:prstGeom prst="rect">
            <a:avLst/>
          </a:prstGeom>
          <a:noFill/>
          <a:ln>
            <a:noFill/>
          </a:ln>
        </p:spPr>
      </p:pic>
      <p:sp>
        <p:nvSpPr>
          <p:cNvPr id="310" name="Google Shape;310;p23"/>
          <p:cNvSpPr/>
          <p:nvPr/>
        </p:nvSpPr>
        <p:spPr>
          <a:xfrm>
            <a:off x="2099835" y="-8890"/>
            <a:ext cx="408623" cy="653415"/>
          </a:xfrm>
          <a:custGeom>
            <a:avLst/>
            <a:gdLst/>
            <a:ahLst/>
            <a:cxnLst/>
            <a:rect l="l" t="t" r="r" b="b"/>
            <a:pathLst>
              <a:path w="334011" h="397511" extrusionOk="0">
                <a:moveTo>
                  <a:pt x="334010" y="397510"/>
                </a:moveTo>
                <a:lnTo>
                  <a:pt x="167640" y="312420"/>
                </a:lnTo>
                <a:lnTo>
                  <a:pt x="0" y="397510"/>
                </a:lnTo>
                <a:lnTo>
                  <a:pt x="0" y="0"/>
                </a:lnTo>
                <a:lnTo>
                  <a:pt x="334010" y="0"/>
                </a:lnTo>
              </a:path>
            </a:pathLst>
          </a:custGeom>
          <a:solidFill>
            <a:schemeClr val="accen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Microsoft Yahei"/>
              <a:ea typeface="Microsoft Yahei"/>
              <a:cs typeface="Microsoft Yahei"/>
              <a:sym typeface="Microsoft Yahei"/>
            </a:endParaRPr>
          </a:p>
        </p:txBody>
      </p:sp>
      <p:sp>
        <p:nvSpPr>
          <p:cNvPr id="311" name="Google Shape;311;p23"/>
          <p:cNvSpPr/>
          <p:nvPr/>
        </p:nvSpPr>
        <p:spPr>
          <a:xfrm flipH="1">
            <a:off x="2172178" y="127002"/>
            <a:ext cx="263366" cy="249555"/>
          </a:xfrm>
          <a:custGeom>
            <a:avLst/>
            <a:gdLst/>
            <a:ahLst/>
            <a:cxnLst/>
            <a:rect l="l" t="t" r="r" b="b"/>
            <a:pathLst>
              <a:path w="172720" h="134620" extrusionOk="0">
                <a:moveTo>
                  <a:pt x="62230" y="134620"/>
                </a:moveTo>
                <a:lnTo>
                  <a:pt x="0" y="134620"/>
                </a:lnTo>
                <a:lnTo>
                  <a:pt x="0" y="90170"/>
                </a:lnTo>
                <a:cubicBezTo>
                  <a:pt x="0" y="72390"/>
                  <a:pt x="1270" y="58420"/>
                  <a:pt x="5080" y="46990"/>
                </a:cubicBezTo>
                <a:cubicBezTo>
                  <a:pt x="8890" y="36830"/>
                  <a:pt x="13970" y="26670"/>
                  <a:pt x="22860" y="19050"/>
                </a:cubicBezTo>
                <a:cubicBezTo>
                  <a:pt x="31750" y="10160"/>
                  <a:pt x="41910" y="3810"/>
                  <a:pt x="55880" y="0"/>
                </a:cubicBezTo>
                <a:lnTo>
                  <a:pt x="68580" y="25400"/>
                </a:lnTo>
                <a:cubicBezTo>
                  <a:pt x="55880" y="29210"/>
                  <a:pt x="46990" y="35560"/>
                  <a:pt x="41910" y="43180"/>
                </a:cubicBezTo>
                <a:cubicBezTo>
                  <a:pt x="36830" y="50800"/>
                  <a:pt x="33020" y="60960"/>
                  <a:pt x="33020" y="72390"/>
                </a:cubicBezTo>
                <a:lnTo>
                  <a:pt x="63500" y="72390"/>
                </a:lnTo>
                <a:lnTo>
                  <a:pt x="63500" y="134620"/>
                </a:lnTo>
                <a:moveTo>
                  <a:pt x="166370" y="134620"/>
                </a:moveTo>
                <a:lnTo>
                  <a:pt x="104140" y="134620"/>
                </a:lnTo>
                <a:lnTo>
                  <a:pt x="104140" y="90170"/>
                </a:lnTo>
                <a:cubicBezTo>
                  <a:pt x="104140" y="72390"/>
                  <a:pt x="105410" y="57150"/>
                  <a:pt x="109220" y="46990"/>
                </a:cubicBezTo>
                <a:cubicBezTo>
                  <a:pt x="113031" y="36830"/>
                  <a:pt x="118110" y="26670"/>
                  <a:pt x="127000" y="19050"/>
                </a:cubicBezTo>
                <a:cubicBezTo>
                  <a:pt x="135890" y="11430"/>
                  <a:pt x="146050" y="3810"/>
                  <a:pt x="160020" y="0"/>
                </a:cubicBezTo>
                <a:lnTo>
                  <a:pt x="172720" y="25400"/>
                </a:lnTo>
                <a:cubicBezTo>
                  <a:pt x="160020" y="29210"/>
                  <a:pt x="151130" y="35560"/>
                  <a:pt x="146050" y="43180"/>
                </a:cubicBezTo>
                <a:cubicBezTo>
                  <a:pt x="140970" y="50800"/>
                  <a:pt x="137160" y="60960"/>
                  <a:pt x="137160" y="72390"/>
                </a:cubicBezTo>
                <a:lnTo>
                  <a:pt x="167640" y="72390"/>
                </a:lnTo>
                <a:lnTo>
                  <a:pt x="167640" y="134620"/>
                </a:lnTo>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sp>
        <p:nvSpPr>
          <p:cNvPr id="312" name="Google Shape;312;p23"/>
          <p:cNvSpPr txBox="1"/>
          <p:nvPr/>
        </p:nvSpPr>
        <p:spPr>
          <a:xfrm>
            <a:off x="0" y="1052701"/>
            <a:ext cx="5970154" cy="5469750"/>
          </a:xfrm>
          <a:prstGeom prst="rect">
            <a:avLst/>
          </a:prstGeom>
          <a:noFill/>
          <a:ln>
            <a:noFill/>
          </a:ln>
        </p:spPr>
        <p:txBody>
          <a:bodyPr spcFirstLastPara="1" wrap="square" lIns="101600" tIns="0" rIns="82550" bIns="0" anchor="t" anchorCtr="0">
            <a:noAutofit/>
          </a:bodyPr>
          <a:lstStyle/>
          <a:p>
            <a:pPr marL="285750" marR="0" lvl="0" indent="-285750" algn="l" rtl="0">
              <a:lnSpc>
                <a:spcPct val="100000"/>
              </a:lnSpc>
              <a:spcBef>
                <a:spcPts val="1000"/>
              </a:spcBef>
              <a:spcAft>
                <a:spcPts val="0"/>
              </a:spcAft>
              <a:buClr>
                <a:srgbClr val="8296B0"/>
              </a:buClr>
              <a:buSzPts val="2340"/>
              <a:buFont typeface="Noto Sans Symbols"/>
              <a:buChar char="●"/>
            </a:pPr>
            <a:r>
              <a:rPr lang="zh-CN" sz="1800" dirty="0">
                <a:solidFill>
                  <a:schemeClr val="tx1"/>
                </a:solidFill>
                <a:latin typeface="Arial" panose="020B0604020202090204"/>
                <a:ea typeface="Arial" panose="020B0604020202090204"/>
                <a:cs typeface="Arial" panose="020B0604020202090204"/>
                <a:sym typeface="Arial" panose="020B0604020202090204"/>
              </a:rPr>
              <a:t>官渡古鎮有民族民間文化活動及傳統風味小食應有盡有</a:t>
            </a:r>
            <a:endParaRPr sz="1800" dirty="0">
              <a:solidFill>
                <a:schemeClr val="tx1"/>
              </a:solidFill>
              <a:latin typeface="Arial" panose="020B0604020202090204"/>
              <a:ea typeface="Arial" panose="020B0604020202090204"/>
              <a:cs typeface="Arial" panose="020B0604020202090204"/>
              <a:sym typeface="Arial" panose="020B0604020202090204"/>
            </a:endParaRPr>
          </a:p>
          <a:p>
            <a:pPr marL="285750" marR="0" lvl="0" indent="-285750" algn="l" rtl="0">
              <a:lnSpc>
                <a:spcPct val="100000"/>
              </a:lnSpc>
              <a:spcBef>
                <a:spcPts val="1000"/>
              </a:spcBef>
              <a:spcAft>
                <a:spcPts val="0"/>
              </a:spcAft>
              <a:buClr>
                <a:srgbClr val="8296B0"/>
              </a:buClr>
              <a:buSzPts val="2340"/>
              <a:buFont typeface="Noto Sans Symbols"/>
              <a:buChar char="●"/>
            </a:pPr>
            <a:r>
              <a:rPr lang="zh-CN" sz="1800" dirty="0">
                <a:solidFill>
                  <a:schemeClr val="tx1"/>
                </a:solidFill>
                <a:latin typeface="Arial" panose="020B0604020202090204"/>
                <a:ea typeface="Arial" panose="020B0604020202090204"/>
                <a:cs typeface="Arial" panose="020B0604020202090204"/>
                <a:sym typeface="Arial" panose="020B0604020202090204"/>
              </a:rPr>
              <a:t>雲南昆明市第三中學，認識他們學校嘅環境文化</a:t>
            </a:r>
            <a:endParaRPr sz="1800" dirty="0">
              <a:solidFill>
                <a:schemeClr val="tx1"/>
              </a:solidFill>
              <a:latin typeface="Arial" panose="020B0604020202090204"/>
              <a:ea typeface="Arial" panose="020B0604020202090204"/>
              <a:cs typeface="Arial" panose="020B0604020202090204"/>
              <a:sym typeface="Arial" panose="020B0604020202090204"/>
            </a:endParaRPr>
          </a:p>
          <a:p>
            <a:pPr marL="285750" marR="0" lvl="0" indent="-285750" algn="l" rtl="0">
              <a:lnSpc>
                <a:spcPct val="100000"/>
              </a:lnSpc>
              <a:spcBef>
                <a:spcPts val="1000"/>
              </a:spcBef>
              <a:spcAft>
                <a:spcPts val="0"/>
              </a:spcAft>
              <a:buClr>
                <a:srgbClr val="8296B0"/>
              </a:buClr>
              <a:buSzPts val="2340"/>
              <a:buFont typeface="Noto Sans Symbols"/>
              <a:buChar char="●"/>
            </a:pPr>
            <a:r>
              <a:rPr lang="zh-CN" sz="1800" dirty="0">
                <a:solidFill>
                  <a:schemeClr val="tx1"/>
                </a:solidFill>
                <a:latin typeface="Arial" panose="020B0604020202090204"/>
                <a:ea typeface="Arial" panose="020B0604020202090204"/>
                <a:cs typeface="Arial" panose="020B0604020202090204"/>
                <a:sym typeface="Arial" panose="020B0604020202090204"/>
              </a:rPr>
              <a:t>民族村集雲南主要的傣族少數民族的村寨，了解少數民族文化和生活習慣。</a:t>
            </a:r>
            <a:endParaRPr sz="1800" dirty="0">
              <a:solidFill>
                <a:schemeClr val="tx1"/>
              </a:solidFill>
              <a:latin typeface="Arial" panose="020B0604020202090204"/>
              <a:ea typeface="Arial" panose="020B0604020202090204"/>
              <a:cs typeface="Arial" panose="020B0604020202090204"/>
              <a:sym typeface="Arial" panose="020B0604020202090204"/>
            </a:endParaRPr>
          </a:p>
          <a:p>
            <a:pPr marL="285750" marR="0" lvl="0" indent="-285750" algn="l" rtl="0">
              <a:lnSpc>
                <a:spcPct val="100000"/>
              </a:lnSpc>
              <a:spcBef>
                <a:spcPts val="1000"/>
              </a:spcBef>
              <a:spcAft>
                <a:spcPts val="0"/>
              </a:spcAft>
              <a:buClr>
                <a:srgbClr val="8296B0"/>
              </a:buClr>
              <a:buSzPts val="2340"/>
              <a:buFont typeface="Noto Sans Symbols"/>
              <a:buChar char="●"/>
            </a:pPr>
            <a:r>
              <a:rPr lang="zh-CN" sz="1800" dirty="0">
                <a:solidFill>
                  <a:schemeClr val="tx1"/>
                </a:solidFill>
                <a:latin typeface="Arial" panose="020B0604020202090204"/>
                <a:ea typeface="Arial" panose="020B0604020202090204"/>
                <a:cs typeface="Arial" panose="020B0604020202090204"/>
                <a:sym typeface="Arial" panose="020B0604020202090204"/>
              </a:rPr>
              <a:t>祿豐世界恐龍谷，這裏是祿豐世界上出土恐龍化石最豐富地區之一</a:t>
            </a:r>
            <a:endParaRPr sz="1800" dirty="0">
              <a:solidFill>
                <a:schemeClr val="tx1"/>
              </a:solidFill>
              <a:latin typeface="Arial" panose="020B0604020202090204"/>
              <a:ea typeface="Arial" panose="020B0604020202090204"/>
              <a:cs typeface="Arial" panose="020B0604020202090204"/>
              <a:sym typeface="Arial" panose="020B0604020202090204"/>
            </a:endParaRPr>
          </a:p>
          <a:p>
            <a:pPr marL="285750" marR="0" lvl="0" indent="-285750" algn="l" rtl="0">
              <a:lnSpc>
                <a:spcPct val="100000"/>
              </a:lnSpc>
              <a:spcBef>
                <a:spcPts val="1000"/>
              </a:spcBef>
              <a:spcAft>
                <a:spcPts val="0"/>
              </a:spcAft>
              <a:buClr>
                <a:srgbClr val="8296B0"/>
              </a:buClr>
              <a:buSzPts val="2340"/>
              <a:buFont typeface="Noto Sans Symbols"/>
              <a:buChar char="●"/>
            </a:pPr>
            <a:r>
              <a:rPr lang="zh-CN" sz="1800" dirty="0">
                <a:solidFill>
                  <a:schemeClr val="tx1"/>
                </a:solidFill>
                <a:latin typeface="Arial" panose="020B0604020202090204"/>
                <a:ea typeface="Arial" panose="020B0604020202090204"/>
                <a:cs typeface="Arial" panose="020B0604020202090204"/>
                <a:sym typeface="Arial" panose="020B0604020202090204"/>
              </a:rPr>
              <a:t>大觀樓最出名的就是一對長對聯，上聯描繪昆明風物，下聯書寫雲南歷史，被譽為「天下第一長聯 」，大觀樓以長聯而更為名樓。</a:t>
            </a:r>
            <a:endParaRPr sz="1800" dirty="0">
              <a:solidFill>
                <a:schemeClr val="tx1"/>
              </a:solidFill>
              <a:latin typeface="Arial" panose="020B0604020202090204"/>
              <a:ea typeface="Arial" panose="020B0604020202090204"/>
              <a:cs typeface="Arial" panose="020B0604020202090204"/>
              <a:sym typeface="Arial" panose="020B0604020202090204"/>
            </a:endParaRPr>
          </a:p>
          <a:p>
            <a:pPr marL="285750" marR="0" lvl="0" indent="-285750" algn="l" rtl="0">
              <a:lnSpc>
                <a:spcPct val="100000"/>
              </a:lnSpc>
              <a:spcBef>
                <a:spcPts val="1000"/>
              </a:spcBef>
              <a:spcAft>
                <a:spcPts val="0"/>
              </a:spcAft>
              <a:buClr>
                <a:srgbClr val="8296B0"/>
              </a:buClr>
              <a:buSzPts val="2340"/>
              <a:buFont typeface="Noto Sans Symbols"/>
              <a:buChar char="●"/>
            </a:pPr>
            <a:r>
              <a:rPr lang="zh-CN" sz="1800" dirty="0">
                <a:solidFill>
                  <a:schemeClr val="tx1"/>
                </a:solidFill>
                <a:latin typeface="Arial" panose="020B0604020202090204"/>
                <a:ea typeface="Arial" panose="020B0604020202090204"/>
                <a:cs typeface="Arial" panose="020B0604020202090204"/>
                <a:sym typeface="Arial" panose="020B0604020202090204"/>
              </a:rPr>
              <a:t>金馬碧街坊是雲南省會昆明市中心的2座牌坊是昆明的地標之一。</a:t>
            </a:r>
          </a:p>
          <a:p>
            <a:pPr marL="285750" marR="0" lvl="0" indent="-153670" algn="l" rtl="0">
              <a:lnSpc>
                <a:spcPct val="100000"/>
              </a:lnSpc>
              <a:spcBef>
                <a:spcPts val="1000"/>
              </a:spcBef>
              <a:spcAft>
                <a:spcPts val="0"/>
              </a:spcAft>
              <a:buClr>
                <a:srgbClr val="8296B0"/>
              </a:buClr>
              <a:buSzPts val="2080"/>
              <a:buFont typeface="Arial" panose="020B0604020202090204"/>
              <a:buNone/>
            </a:pPr>
            <a:endParaRPr sz="1600" dirty="0">
              <a:solidFill>
                <a:srgbClr val="7F7F7F"/>
              </a:solidFill>
              <a:latin typeface="Arial" panose="020B0604020202090204"/>
              <a:ea typeface="Arial" panose="020B0604020202090204"/>
              <a:cs typeface="Arial" panose="020B0604020202090204"/>
              <a:sym typeface="Arial" panose="020B0604020202090204"/>
            </a:endParaRPr>
          </a:p>
        </p:txBody>
      </p:sp>
      <p:sp>
        <p:nvSpPr>
          <p:cNvPr id="313" name="Google Shape;313;p23"/>
          <p:cNvSpPr txBox="1"/>
          <p:nvPr/>
        </p:nvSpPr>
        <p:spPr>
          <a:xfrm>
            <a:off x="1677627" y="735709"/>
            <a:ext cx="4138613" cy="316992"/>
          </a:xfrm>
          <a:prstGeom prst="rect">
            <a:avLst/>
          </a:prstGeom>
          <a:noFill/>
          <a:ln>
            <a:noFill/>
          </a:ln>
        </p:spPr>
        <p:txBody>
          <a:bodyPr spcFirstLastPara="1" wrap="square" lIns="101600" tIns="0" rIns="82550" bIns="0" anchor="t" anchorCtr="0">
            <a:noAutofit/>
          </a:bodyPr>
          <a:lstStyle/>
          <a:p>
            <a:pPr marL="0" marR="0" lvl="0" indent="0" algn="ctr" rtl="0">
              <a:lnSpc>
                <a:spcPct val="130000"/>
              </a:lnSpc>
              <a:spcBef>
                <a:spcPts val="0"/>
              </a:spcBef>
              <a:spcAft>
                <a:spcPts val="0"/>
              </a:spcAft>
              <a:buNone/>
            </a:pPr>
            <a:r>
              <a:rPr lang="zh-CN" sz="1600">
                <a:solidFill>
                  <a:srgbClr val="7F7F7F"/>
                </a:solidFill>
                <a:latin typeface="Arial" panose="020B0604020202090204"/>
                <a:ea typeface="Arial" panose="020B0604020202090204"/>
                <a:cs typeface="Arial" panose="020B0604020202090204"/>
                <a:sym typeface="Arial" panose="020B0604020202090204"/>
              </a:rPr>
              <a:t>4C 林茵琦</a:t>
            </a:r>
            <a:endParaRPr sz="1600">
              <a:solidFill>
                <a:srgbClr val="7F7F7F"/>
              </a:solidFill>
              <a:latin typeface="Arial" panose="020B0604020202090204"/>
              <a:ea typeface="Arial" panose="020B0604020202090204"/>
              <a:cs typeface="Arial" panose="020B0604020202090204"/>
              <a:sym typeface="Arial" panose="020B0604020202090204"/>
            </a:endParaRPr>
          </a:p>
          <a:p>
            <a:pPr marL="0" marR="0" lvl="0" indent="0" algn="ctr" rtl="0">
              <a:lnSpc>
                <a:spcPct val="130000"/>
              </a:lnSpc>
              <a:spcBef>
                <a:spcPts val="0"/>
              </a:spcBef>
              <a:spcAft>
                <a:spcPts val="0"/>
              </a:spcAft>
              <a:buNone/>
            </a:pPr>
            <a:endParaRPr sz="1600">
              <a:solidFill>
                <a:srgbClr val="7F7F7F"/>
              </a:solidFill>
              <a:latin typeface="Arial" panose="020B0604020202090204"/>
              <a:ea typeface="Arial" panose="020B0604020202090204"/>
              <a:cs typeface="Arial" panose="020B0604020202090204"/>
              <a:sym typeface="Arial" panose="020B0604020202090204"/>
            </a:endParaRPr>
          </a:p>
        </p:txBody>
      </p:sp>
      <p:sp>
        <p:nvSpPr>
          <p:cNvPr id="314" name="Google Shape;314;p23"/>
          <p:cNvSpPr txBox="1"/>
          <p:nvPr/>
        </p:nvSpPr>
        <p:spPr>
          <a:xfrm>
            <a:off x="1278770" y="65138"/>
            <a:ext cx="5324475" cy="624840"/>
          </a:xfrm>
          <a:prstGeom prst="rect">
            <a:avLst/>
          </a:prstGeom>
          <a:noFill/>
          <a:ln>
            <a:noFill/>
          </a:ln>
        </p:spPr>
        <p:txBody>
          <a:bodyPr spcFirstLastPara="1" wrap="square" lIns="101600" tIns="38100" rIns="63500" bIns="38100" anchor="t" anchorCtr="0">
            <a:noAutofit/>
          </a:bodyPr>
          <a:lstStyle/>
          <a:p>
            <a:pPr marL="0" marR="0" lvl="0" indent="0" algn="ctr" rtl="0">
              <a:spcBef>
                <a:spcPts val="0"/>
              </a:spcBef>
              <a:spcAft>
                <a:spcPts val="0"/>
              </a:spcAft>
              <a:buNone/>
            </a:pPr>
            <a:r>
              <a:rPr lang="zh-CN" sz="3600" b="1">
                <a:solidFill>
                  <a:srgbClr val="3F3F3F"/>
                </a:solidFill>
                <a:latin typeface="Arial" panose="020B0604020202090204"/>
                <a:ea typeface="Arial" panose="020B0604020202090204"/>
                <a:cs typeface="Arial" panose="020B0604020202090204"/>
                <a:sym typeface="Arial" panose="020B0604020202090204"/>
              </a:rPr>
              <a:t>我の領悟</a:t>
            </a:r>
          </a:p>
          <a:p>
            <a:pPr marL="0" marR="0" lvl="0" indent="0" algn="ctr" rtl="0">
              <a:spcBef>
                <a:spcPts val="0"/>
              </a:spcBef>
              <a:spcAft>
                <a:spcPts val="0"/>
              </a:spcAft>
              <a:buNone/>
            </a:pPr>
            <a:endParaRPr sz="3600" b="1">
              <a:solidFill>
                <a:srgbClr val="3F3F3F"/>
              </a:solidFill>
              <a:latin typeface="Arial" panose="020B0604020202090204"/>
              <a:ea typeface="Arial" panose="020B0604020202090204"/>
              <a:cs typeface="Arial" panose="020B0604020202090204"/>
              <a:sym typeface="Arial" panose="020B060402020209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4"/>
          <p:cNvSpPr/>
          <p:nvPr/>
        </p:nvSpPr>
        <p:spPr>
          <a:xfrm>
            <a:off x="571500" y="178707"/>
            <a:ext cx="8036719" cy="276479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2F2F2"/>
              </a:solidFill>
              <a:latin typeface="Calibri"/>
              <a:ea typeface="Calibri"/>
              <a:cs typeface="Calibri"/>
              <a:sym typeface="Calibri"/>
            </a:endParaRPr>
          </a:p>
        </p:txBody>
      </p:sp>
      <p:sp>
        <p:nvSpPr>
          <p:cNvPr id="321" name="Google Shape;321;p24"/>
          <p:cNvSpPr txBox="1"/>
          <p:nvPr/>
        </p:nvSpPr>
        <p:spPr>
          <a:xfrm>
            <a:off x="6549028" y="364850"/>
            <a:ext cx="2002041" cy="739844"/>
          </a:xfrm>
          <a:prstGeom prst="rect">
            <a:avLst/>
          </a:prstGeom>
          <a:noFill/>
          <a:ln>
            <a:noFill/>
          </a:ln>
        </p:spPr>
        <p:txBody>
          <a:bodyPr spcFirstLastPara="1" wrap="square" lIns="101600" tIns="0" rIns="82550" bIns="0" anchor="t" anchorCtr="0">
            <a:noAutofit/>
          </a:bodyPr>
          <a:lstStyle/>
          <a:p>
            <a:pPr marL="0" marR="0" lvl="0" indent="0" algn="ctr" rtl="0">
              <a:lnSpc>
                <a:spcPct val="130000"/>
              </a:lnSpc>
              <a:spcBef>
                <a:spcPts val="0"/>
              </a:spcBef>
              <a:spcAft>
                <a:spcPts val="0"/>
              </a:spcAft>
              <a:buNone/>
            </a:pPr>
            <a:r>
              <a:rPr lang="zh-CN" sz="2400" b="1">
                <a:solidFill>
                  <a:srgbClr val="FF0000"/>
                </a:solidFill>
                <a:latin typeface="Arial" panose="020B0604020202090204"/>
                <a:ea typeface="Arial" panose="020B0604020202090204"/>
                <a:cs typeface="Arial" panose="020B0604020202090204"/>
                <a:sym typeface="Arial" panose="020B0604020202090204"/>
              </a:rPr>
              <a:t>4B 何芷绫</a:t>
            </a:r>
          </a:p>
          <a:p>
            <a:pPr marL="0" marR="0" lvl="0" indent="0" algn="ctr" rtl="0">
              <a:lnSpc>
                <a:spcPct val="130000"/>
              </a:lnSpc>
              <a:spcBef>
                <a:spcPts val="0"/>
              </a:spcBef>
              <a:spcAft>
                <a:spcPts val="0"/>
              </a:spcAft>
              <a:buNone/>
            </a:pPr>
            <a:endParaRPr sz="2400">
              <a:solidFill>
                <a:srgbClr val="7F7F7F"/>
              </a:solidFill>
              <a:latin typeface="Arial" panose="020B0604020202090204"/>
              <a:ea typeface="Arial" panose="020B0604020202090204"/>
              <a:cs typeface="Arial" panose="020B0604020202090204"/>
              <a:sym typeface="Arial" panose="020B0604020202090204"/>
            </a:endParaRPr>
          </a:p>
        </p:txBody>
      </p:sp>
      <p:sp>
        <p:nvSpPr>
          <p:cNvPr id="322" name="Google Shape;322;p24"/>
          <p:cNvSpPr/>
          <p:nvPr/>
        </p:nvSpPr>
        <p:spPr>
          <a:xfrm>
            <a:off x="8579644" y="214759"/>
            <a:ext cx="57150" cy="275399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323" name="Google Shape;323;p24"/>
          <p:cNvCxnSpPr/>
          <p:nvPr/>
        </p:nvCxnSpPr>
        <p:spPr>
          <a:xfrm>
            <a:off x="494743" y="3068960"/>
            <a:ext cx="8071009" cy="0"/>
          </a:xfrm>
          <a:prstGeom prst="straightConnector1">
            <a:avLst/>
          </a:prstGeom>
          <a:noFill/>
          <a:ln w="12700" cap="flat" cmpd="sng">
            <a:solidFill>
              <a:srgbClr val="D8D8D8"/>
            </a:solidFill>
            <a:prstDash val="dash"/>
            <a:miter lim="800000"/>
            <a:headEnd type="none" w="sm" len="sm"/>
            <a:tailEnd type="none" w="sm" len="sm"/>
          </a:ln>
        </p:spPr>
      </p:cxnSp>
      <p:sp>
        <p:nvSpPr>
          <p:cNvPr id="324" name="Google Shape;324;p24"/>
          <p:cNvSpPr txBox="1"/>
          <p:nvPr/>
        </p:nvSpPr>
        <p:spPr>
          <a:xfrm>
            <a:off x="106214" y="2430646"/>
            <a:ext cx="9037786" cy="4247203"/>
          </a:xfrm>
          <a:prstGeom prst="rect">
            <a:avLst/>
          </a:prstGeom>
          <a:noFill/>
          <a:ln>
            <a:noFill/>
          </a:ln>
        </p:spPr>
        <p:txBody>
          <a:bodyPr spcFirstLastPara="1" wrap="square" lIns="101600" tIns="0" rIns="82550" bIns="0" anchor="t" anchorCtr="0">
            <a:noAutofit/>
          </a:bodyPr>
          <a:lstStyle/>
          <a:p>
            <a:pPr marL="342900" marR="0" lvl="0" indent="-342900" algn="l" rtl="0">
              <a:lnSpc>
                <a:spcPct val="100000"/>
              </a:lnSpc>
              <a:spcBef>
                <a:spcPts val="0"/>
              </a:spcBef>
              <a:spcAft>
                <a:spcPts val="0"/>
              </a:spcAft>
              <a:buClr>
                <a:srgbClr val="7F7F7F"/>
              </a:buClr>
              <a:buSzPts val="2000"/>
              <a:buFont typeface="Arial" panose="020B0604020202090204"/>
              <a:buChar char="•"/>
            </a:pPr>
            <a:r>
              <a:rPr lang="zh-CN" sz="2000" dirty="0">
                <a:solidFill>
                  <a:schemeClr val="tx1"/>
                </a:solidFill>
                <a:latin typeface="Arial" panose="020B0604020202090204"/>
                <a:ea typeface="Arial" panose="020B0604020202090204"/>
                <a:cs typeface="Arial" panose="020B0604020202090204"/>
                <a:sym typeface="Arial" panose="020B0604020202090204"/>
              </a:rPr>
              <a:t>雲南石林，風景區四面都有着不同品種及來源的石頭，來自自然，來自歷史</a:t>
            </a:r>
            <a:endParaRPr sz="2000" dirty="0">
              <a:solidFill>
                <a:schemeClr val="tx1"/>
              </a:solidFill>
              <a:latin typeface="Arial" panose="020B0604020202090204"/>
              <a:ea typeface="Arial" panose="020B0604020202090204"/>
              <a:cs typeface="Arial" panose="020B0604020202090204"/>
              <a:sym typeface="Arial" panose="020B0604020202090204"/>
            </a:endParaRPr>
          </a:p>
          <a:p>
            <a:pPr marL="342900" marR="0" lvl="0" indent="-342900" algn="l" rtl="0">
              <a:lnSpc>
                <a:spcPct val="100000"/>
              </a:lnSpc>
              <a:spcBef>
                <a:spcPts val="1000"/>
              </a:spcBef>
              <a:spcAft>
                <a:spcPts val="0"/>
              </a:spcAft>
              <a:buClr>
                <a:srgbClr val="7F7F7F"/>
              </a:buClr>
              <a:buSzPts val="2000"/>
              <a:buFont typeface="Arial" panose="020B0604020202090204"/>
              <a:buChar char="•"/>
            </a:pPr>
            <a:r>
              <a:rPr lang="zh-CN" sz="2000" dirty="0">
                <a:solidFill>
                  <a:schemeClr val="tx1"/>
                </a:solidFill>
                <a:latin typeface="Arial" panose="020B0604020202090204"/>
                <a:ea typeface="Arial" panose="020B0604020202090204"/>
                <a:cs typeface="Arial" panose="020B0604020202090204"/>
                <a:sym typeface="Arial" panose="020B0604020202090204"/>
              </a:rPr>
              <a:t>雲南省博物館是國家一級博物館，創於1951年，所有文物都是來自不同科學家考古發掘，調查及研究，所有文物都經過嚴格保護，</a:t>
            </a:r>
            <a:endParaRPr sz="2000" dirty="0">
              <a:solidFill>
                <a:schemeClr val="tx1"/>
              </a:solidFill>
              <a:latin typeface="Arial" panose="020B0604020202090204"/>
              <a:ea typeface="Arial" panose="020B0604020202090204"/>
              <a:cs typeface="Arial" panose="020B0604020202090204"/>
              <a:sym typeface="Arial" panose="020B0604020202090204"/>
            </a:endParaRPr>
          </a:p>
          <a:p>
            <a:pPr marL="342900" marR="0" lvl="0" indent="-342900" algn="l" rtl="0">
              <a:lnSpc>
                <a:spcPct val="100000"/>
              </a:lnSpc>
              <a:spcBef>
                <a:spcPts val="1000"/>
              </a:spcBef>
              <a:spcAft>
                <a:spcPts val="0"/>
              </a:spcAft>
              <a:buClr>
                <a:srgbClr val="7F7F7F"/>
              </a:buClr>
              <a:buSzPts val="2000"/>
              <a:buFont typeface="Arial" panose="020B0604020202090204"/>
              <a:buChar char="•"/>
            </a:pPr>
            <a:r>
              <a:rPr lang="zh-CN" sz="2000" dirty="0">
                <a:solidFill>
                  <a:schemeClr val="tx1"/>
                </a:solidFill>
                <a:latin typeface="Arial" panose="020B0604020202090204"/>
                <a:ea typeface="Arial" panose="020B0604020202090204"/>
                <a:cs typeface="Arial" panose="020B0604020202090204"/>
                <a:sym typeface="Arial" panose="020B0604020202090204"/>
              </a:rPr>
              <a:t>昆明官渡古鎮，它是地區著名的歷史文化古鎮之一，人文景觀極為豐富</a:t>
            </a:r>
            <a:endParaRPr sz="2000" dirty="0">
              <a:solidFill>
                <a:schemeClr val="tx1"/>
              </a:solidFill>
              <a:latin typeface="Arial" panose="020B0604020202090204"/>
              <a:ea typeface="Arial" panose="020B0604020202090204"/>
              <a:cs typeface="Arial" panose="020B0604020202090204"/>
              <a:sym typeface="Arial" panose="020B0604020202090204"/>
            </a:endParaRPr>
          </a:p>
          <a:p>
            <a:pPr marL="342900" marR="0" lvl="0" indent="-342900" algn="l" rtl="0">
              <a:lnSpc>
                <a:spcPct val="100000"/>
              </a:lnSpc>
              <a:spcBef>
                <a:spcPts val="1000"/>
              </a:spcBef>
              <a:spcAft>
                <a:spcPts val="0"/>
              </a:spcAft>
              <a:buClr>
                <a:srgbClr val="7F7F7F"/>
              </a:buClr>
              <a:buSzPts val="2000"/>
              <a:buFont typeface="Arial" panose="020B0604020202090204"/>
              <a:buChar char="•"/>
            </a:pPr>
            <a:r>
              <a:rPr lang="zh-CN" sz="2000" dirty="0">
                <a:solidFill>
                  <a:schemeClr val="tx1"/>
                </a:solidFill>
                <a:latin typeface="Arial" panose="020B0604020202090204"/>
                <a:ea typeface="Arial" panose="020B0604020202090204"/>
                <a:cs typeface="Arial" panose="020B0604020202090204"/>
                <a:sym typeface="Arial" panose="020B0604020202090204"/>
              </a:rPr>
              <a:t>昆明第三中學，在經過與當地學生雲南民族村，有着他們的歷史生活</a:t>
            </a:r>
            <a:endParaRPr sz="2000" dirty="0">
              <a:solidFill>
                <a:schemeClr val="tx1"/>
              </a:solidFill>
              <a:latin typeface="Arial" panose="020B0604020202090204"/>
              <a:ea typeface="Arial" panose="020B0604020202090204"/>
              <a:cs typeface="Arial" panose="020B0604020202090204"/>
              <a:sym typeface="Arial" panose="020B0604020202090204"/>
            </a:endParaRPr>
          </a:p>
          <a:p>
            <a:pPr marL="342900" marR="0" lvl="0" indent="-342900" algn="l" rtl="0">
              <a:lnSpc>
                <a:spcPct val="100000"/>
              </a:lnSpc>
              <a:spcBef>
                <a:spcPts val="1000"/>
              </a:spcBef>
              <a:spcAft>
                <a:spcPts val="0"/>
              </a:spcAft>
              <a:buClr>
                <a:srgbClr val="7F7F7F"/>
              </a:buClr>
              <a:buSzPts val="2000"/>
              <a:buFont typeface="Arial" panose="020B0604020202090204"/>
              <a:buChar char="•"/>
            </a:pPr>
            <a:r>
              <a:rPr lang="zh-CN" sz="2000" dirty="0">
                <a:solidFill>
                  <a:schemeClr val="tx1"/>
                </a:solidFill>
                <a:latin typeface="Arial" panose="020B0604020202090204"/>
                <a:ea typeface="Arial" panose="020B0604020202090204"/>
                <a:cs typeface="Arial" panose="020B0604020202090204"/>
                <a:sym typeface="Arial" panose="020B0604020202090204"/>
              </a:rPr>
              <a:t>祿豐世界恐龍谷，這個地方有著不同種類的恐龍及恐龍化石</a:t>
            </a:r>
            <a:endParaRPr sz="2000" dirty="0">
              <a:solidFill>
                <a:schemeClr val="tx1"/>
              </a:solidFill>
              <a:latin typeface="Arial" panose="020B0604020202090204"/>
              <a:ea typeface="Arial" panose="020B0604020202090204"/>
              <a:cs typeface="Arial" panose="020B0604020202090204"/>
              <a:sym typeface="Arial" panose="020B0604020202090204"/>
            </a:endParaRPr>
          </a:p>
          <a:p>
            <a:pPr marL="342900" marR="0" lvl="0" indent="-342900" algn="l" rtl="0">
              <a:lnSpc>
                <a:spcPct val="100000"/>
              </a:lnSpc>
              <a:spcBef>
                <a:spcPts val="1000"/>
              </a:spcBef>
              <a:spcAft>
                <a:spcPts val="0"/>
              </a:spcAft>
              <a:buClr>
                <a:srgbClr val="7F7F7F"/>
              </a:buClr>
              <a:buSzPts val="2000"/>
              <a:buFont typeface="Arial" panose="020B0604020202090204"/>
              <a:buChar char="•"/>
            </a:pPr>
            <a:r>
              <a:rPr lang="zh-CN" sz="2000" dirty="0">
                <a:solidFill>
                  <a:schemeClr val="tx1"/>
                </a:solidFill>
                <a:latin typeface="Arial" panose="020B0604020202090204"/>
                <a:ea typeface="Arial" panose="020B0604020202090204"/>
                <a:cs typeface="Arial" panose="020B0604020202090204"/>
                <a:sym typeface="Arial" panose="020B0604020202090204"/>
              </a:rPr>
              <a:t>大觀樓，在這有著荷花池，荷花滿池盛開</a:t>
            </a:r>
            <a:endParaRPr sz="2000" dirty="0">
              <a:solidFill>
                <a:schemeClr val="tx1"/>
              </a:solidFill>
              <a:latin typeface="Arial" panose="020B0604020202090204"/>
              <a:ea typeface="Arial" panose="020B0604020202090204"/>
              <a:cs typeface="Arial" panose="020B0604020202090204"/>
              <a:sym typeface="Arial" panose="020B0604020202090204"/>
            </a:endParaRPr>
          </a:p>
        </p:txBody>
      </p:sp>
      <p:sp>
        <p:nvSpPr>
          <p:cNvPr id="325" name="Google Shape;325;p24"/>
          <p:cNvSpPr/>
          <p:nvPr/>
        </p:nvSpPr>
        <p:spPr>
          <a:xfrm>
            <a:off x="3380899" y="214185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6" name="Google Shape;326;p24"/>
          <p:cNvSpPr/>
          <p:nvPr/>
        </p:nvSpPr>
        <p:spPr>
          <a:xfrm>
            <a:off x="3554731" y="214185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7" name="Google Shape;327;p24"/>
          <p:cNvSpPr/>
          <p:nvPr/>
        </p:nvSpPr>
        <p:spPr>
          <a:xfrm>
            <a:off x="3729991" y="214185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8" name="Google Shape;328;p24"/>
          <p:cNvSpPr/>
          <p:nvPr/>
        </p:nvSpPr>
        <p:spPr>
          <a:xfrm>
            <a:off x="3904774" y="214185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9" name="Google Shape;329;p24"/>
          <p:cNvSpPr/>
          <p:nvPr/>
        </p:nvSpPr>
        <p:spPr>
          <a:xfrm>
            <a:off x="4080034" y="214185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0" name="Google Shape;330;p24"/>
          <p:cNvSpPr/>
          <p:nvPr/>
        </p:nvSpPr>
        <p:spPr>
          <a:xfrm>
            <a:off x="3380899" y="23634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1" name="Google Shape;331;p24"/>
          <p:cNvSpPr/>
          <p:nvPr/>
        </p:nvSpPr>
        <p:spPr>
          <a:xfrm>
            <a:off x="3554731" y="23634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2" name="Google Shape;332;p24"/>
          <p:cNvSpPr/>
          <p:nvPr/>
        </p:nvSpPr>
        <p:spPr>
          <a:xfrm>
            <a:off x="3729991" y="23634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3" name="Google Shape;333;p24"/>
          <p:cNvSpPr/>
          <p:nvPr/>
        </p:nvSpPr>
        <p:spPr>
          <a:xfrm>
            <a:off x="3904774" y="23634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4" name="Google Shape;334;p24"/>
          <p:cNvSpPr/>
          <p:nvPr/>
        </p:nvSpPr>
        <p:spPr>
          <a:xfrm>
            <a:off x="4080034" y="23634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5" name="Google Shape;335;p24"/>
          <p:cNvSpPr/>
          <p:nvPr/>
        </p:nvSpPr>
        <p:spPr>
          <a:xfrm>
            <a:off x="3380899" y="25793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6" name="Google Shape;336;p24"/>
          <p:cNvSpPr/>
          <p:nvPr/>
        </p:nvSpPr>
        <p:spPr>
          <a:xfrm>
            <a:off x="3554731" y="25793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7" name="Google Shape;337;p24"/>
          <p:cNvSpPr/>
          <p:nvPr/>
        </p:nvSpPr>
        <p:spPr>
          <a:xfrm>
            <a:off x="3729991" y="25793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8" name="Google Shape;338;p24"/>
          <p:cNvSpPr/>
          <p:nvPr/>
        </p:nvSpPr>
        <p:spPr>
          <a:xfrm>
            <a:off x="3904774" y="25793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9" name="Google Shape;339;p24"/>
          <p:cNvSpPr/>
          <p:nvPr/>
        </p:nvSpPr>
        <p:spPr>
          <a:xfrm>
            <a:off x="4080034" y="2579370"/>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0" name="Google Shape;340;p24"/>
          <p:cNvSpPr/>
          <p:nvPr/>
        </p:nvSpPr>
        <p:spPr>
          <a:xfrm>
            <a:off x="3380899" y="280098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1" name="Google Shape;341;p24"/>
          <p:cNvSpPr/>
          <p:nvPr/>
        </p:nvSpPr>
        <p:spPr>
          <a:xfrm>
            <a:off x="3554731" y="280098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2" name="Google Shape;342;p24"/>
          <p:cNvSpPr/>
          <p:nvPr/>
        </p:nvSpPr>
        <p:spPr>
          <a:xfrm>
            <a:off x="3729991" y="280098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3" name="Google Shape;343;p24"/>
          <p:cNvSpPr/>
          <p:nvPr/>
        </p:nvSpPr>
        <p:spPr>
          <a:xfrm>
            <a:off x="3904774" y="280098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4" name="Google Shape;344;p24"/>
          <p:cNvSpPr/>
          <p:nvPr/>
        </p:nvSpPr>
        <p:spPr>
          <a:xfrm>
            <a:off x="4080034" y="2800985"/>
            <a:ext cx="52388" cy="698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5" name="Google Shape;345;p24"/>
          <p:cNvSpPr/>
          <p:nvPr/>
        </p:nvSpPr>
        <p:spPr>
          <a:xfrm>
            <a:off x="7536112" y="1155355"/>
            <a:ext cx="250133" cy="333511"/>
          </a:xfrm>
          <a:custGeom>
            <a:avLst/>
            <a:gdLst/>
            <a:ahLst/>
            <a:cxnLst/>
            <a:rect l="l" t="t" r="r" b="b"/>
            <a:pathLst>
              <a:path w="333511" h="333511" extrusionOk="0">
                <a:moveTo>
                  <a:pt x="120141" y="0"/>
                </a:moveTo>
                <a:lnTo>
                  <a:pt x="213370" y="0"/>
                </a:lnTo>
                <a:lnTo>
                  <a:pt x="213370" y="120141"/>
                </a:lnTo>
                <a:lnTo>
                  <a:pt x="333511" y="120141"/>
                </a:lnTo>
                <a:lnTo>
                  <a:pt x="333511" y="213370"/>
                </a:lnTo>
                <a:lnTo>
                  <a:pt x="213370" y="213370"/>
                </a:lnTo>
                <a:lnTo>
                  <a:pt x="213370" y="333511"/>
                </a:lnTo>
                <a:lnTo>
                  <a:pt x="120141" y="333511"/>
                </a:lnTo>
                <a:lnTo>
                  <a:pt x="120141" y="213370"/>
                </a:lnTo>
                <a:lnTo>
                  <a:pt x="0" y="213370"/>
                </a:lnTo>
                <a:lnTo>
                  <a:pt x="0" y="120141"/>
                </a:lnTo>
                <a:lnTo>
                  <a:pt x="120141" y="1201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6" name="Google Shape;346;p24"/>
          <p:cNvSpPr txBox="1"/>
          <p:nvPr/>
        </p:nvSpPr>
        <p:spPr>
          <a:xfrm>
            <a:off x="6727118" y="1436316"/>
            <a:ext cx="2239123" cy="641443"/>
          </a:xfrm>
          <a:prstGeom prst="rect">
            <a:avLst/>
          </a:prstGeom>
          <a:noFill/>
          <a:ln>
            <a:noFill/>
          </a:ln>
        </p:spPr>
        <p:txBody>
          <a:bodyPr spcFirstLastPara="1" wrap="square" lIns="101600" tIns="38100" rIns="63500" bIns="38100" anchor="b" anchorCtr="0">
            <a:noAutofit/>
          </a:bodyPr>
          <a:lstStyle/>
          <a:p>
            <a:pPr marL="0" marR="0" lvl="0" indent="0" algn="ctr" rtl="0">
              <a:spcBef>
                <a:spcPts val="0"/>
              </a:spcBef>
              <a:spcAft>
                <a:spcPts val="0"/>
              </a:spcAft>
              <a:buNone/>
            </a:pPr>
            <a:r>
              <a:rPr lang="zh-CN" sz="3600" b="1">
                <a:solidFill>
                  <a:srgbClr val="3F3F3F"/>
                </a:solidFill>
                <a:latin typeface="Arial" panose="020B0604020202090204"/>
                <a:ea typeface="Arial" panose="020B0604020202090204"/>
                <a:cs typeface="Arial" panose="020B0604020202090204"/>
                <a:sym typeface="Arial" panose="020B0604020202090204"/>
              </a:rPr>
              <a:t>我の體會</a:t>
            </a:r>
          </a:p>
        </p:txBody>
      </p:sp>
      <p:pic>
        <p:nvPicPr>
          <p:cNvPr id="347" name="Google Shape;347;p24"/>
          <p:cNvPicPr preferRelativeResize="0"/>
          <p:nvPr/>
        </p:nvPicPr>
        <p:blipFill rotWithShape="1">
          <a:blip r:embed="rId3"/>
          <a:srcRect/>
          <a:stretch>
            <a:fillRect/>
          </a:stretch>
        </p:blipFill>
        <p:spPr>
          <a:xfrm>
            <a:off x="106214" y="107667"/>
            <a:ext cx="2202757" cy="2202757"/>
          </a:xfrm>
          <a:prstGeom prst="rect">
            <a:avLst/>
          </a:prstGeom>
          <a:noFill/>
          <a:ln>
            <a:noFill/>
          </a:ln>
        </p:spPr>
      </p:pic>
      <p:pic>
        <p:nvPicPr>
          <p:cNvPr id="348" name="Google Shape;348;p24"/>
          <p:cNvPicPr preferRelativeResize="0"/>
          <p:nvPr/>
        </p:nvPicPr>
        <p:blipFill rotWithShape="1">
          <a:blip r:embed="rId4"/>
          <a:srcRect/>
          <a:stretch>
            <a:fillRect/>
          </a:stretch>
        </p:blipFill>
        <p:spPr>
          <a:xfrm>
            <a:off x="2397602" y="82968"/>
            <a:ext cx="1900002" cy="2192310"/>
          </a:xfrm>
          <a:prstGeom prst="rect">
            <a:avLst/>
          </a:prstGeom>
          <a:noFill/>
          <a:ln>
            <a:noFill/>
          </a:ln>
        </p:spPr>
      </p:pic>
      <p:pic>
        <p:nvPicPr>
          <p:cNvPr id="349" name="Google Shape;349;p24"/>
          <p:cNvPicPr preferRelativeResize="0"/>
          <p:nvPr/>
        </p:nvPicPr>
        <p:blipFill rotWithShape="1">
          <a:blip r:embed="rId5"/>
          <a:srcRect/>
          <a:stretch>
            <a:fillRect/>
          </a:stretch>
        </p:blipFill>
        <p:spPr>
          <a:xfrm>
            <a:off x="4487195" y="106183"/>
            <a:ext cx="2138320" cy="21383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614446295b_0_39"/>
          <p:cNvSpPr txBox="1">
            <a:spLocks noGrp="1"/>
          </p:cNvSpPr>
          <p:nvPr>
            <p:ph type="ctrTitle"/>
          </p:nvPr>
        </p:nvSpPr>
        <p:spPr>
          <a:xfrm>
            <a:off x="1143000" y="1122363"/>
            <a:ext cx="6858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zh-CN"/>
              <a:t>謝謝觀賞</a:t>
            </a:r>
          </a:p>
        </p:txBody>
      </p:sp>
      <p:sp>
        <p:nvSpPr>
          <p:cNvPr id="356" name="Google Shape;356;g614446295b_0_39"/>
          <p:cNvSpPr txBox="1">
            <a:spLocks noGrp="1"/>
          </p:cNvSpPr>
          <p:nvPr>
            <p:ph type="subTitle" idx="1"/>
          </p:nvPr>
        </p:nvSpPr>
        <p:spPr>
          <a:xfrm>
            <a:off x="1143000" y="3410473"/>
            <a:ext cx="6858000" cy="1314000"/>
          </a:xfrm>
          <a:prstGeom prst="rect">
            <a:avLst/>
          </a:prstGeom>
        </p:spPr>
        <p:txBody>
          <a:bodyPr spcFirstLastPara="1" wrap="square" lIns="91425" tIns="45700" rIns="91425" bIns="45700" anchor="t" anchorCtr="0">
            <a:noAutofit/>
          </a:bodyPr>
          <a:lstStyle/>
          <a:p>
            <a:pPr marL="0" lvl="0" indent="4102100" algn="ctr" rtl="0">
              <a:lnSpc>
                <a:spcPct val="115000"/>
              </a:lnSpc>
              <a:spcBef>
                <a:spcPts val="0"/>
              </a:spcBef>
              <a:spcAft>
                <a:spcPts val="0"/>
              </a:spcAft>
              <a:buClr>
                <a:schemeClr val="dk1"/>
              </a:buClr>
              <a:buSzPts val="1100"/>
              <a:buFont typeface="Arial" panose="020B0604020202090204"/>
              <a:buNone/>
            </a:pPr>
            <a:endParaRPr/>
          </a:p>
          <a:p>
            <a:pPr marL="0" lvl="0" indent="0" algn="ctr" rtl="0">
              <a:lnSpc>
                <a:spcPct val="115000"/>
              </a:lnSpc>
              <a:spcBef>
                <a:spcPts val="0"/>
              </a:spcBef>
              <a:spcAft>
                <a:spcPts val="0"/>
              </a:spcAft>
              <a:buClr>
                <a:schemeClr val="dk1"/>
              </a:buClr>
              <a:buSzPts val="1100"/>
              <a:buFont typeface="Arial" panose="020B0604020202090204"/>
              <a:buNone/>
            </a:pPr>
            <a:r>
              <a:rPr lang="zh-CN" sz="2700">
                <a:solidFill>
                  <a:srgbClr val="222222"/>
                </a:solidFill>
                <a:highlight>
                  <a:srgbClr val="F8F9FA"/>
                </a:highlight>
                <a:latin typeface="Arial" panose="020B0604020202090204"/>
                <a:ea typeface="Arial" panose="020B0604020202090204"/>
                <a:cs typeface="Arial" panose="020B0604020202090204"/>
                <a:sym typeface="Arial" panose="020B0604020202090204"/>
              </a:rPr>
              <a:t>Thank you for watching</a:t>
            </a:r>
            <a:endParaRPr sz="2700">
              <a:solidFill>
                <a:srgbClr val="222222"/>
              </a:solidFill>
              <a:highlight>
                <a:srgbClr val="F8F9FA"/>
              </a:highlight>
              <a:latin typeface="Arial" panose="020B0604020202090204"/>
              <a:ea typeface="Arial" panose="020B0604020202090204"/>
              <a:cs typeface="Arial" panose="020B0604020202090204"/>
              <a:sym typeface="Arial" panose="020B060402020209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
          <p:cNvSpPr txBox="1">
            <a:spLocks noGrp="1"/>
          </p:cNvSpPr>
          <p:nvPr>
            <p:ph type="body" idx="1"/>
          </p:nvPr>
        </p:nvSpPr>
        <p:spPr>
          <a:xfrm>
            <a:off x="341625" y="1433575"/>
            <a:ext cx="8460600" cy="60600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None/>
            </a:pPr>
            <a:r>
              <a:rPr lang="zh-CN" sz="3200" dirty="0">
                <a:solidFill>
                  <a:srgbClr val="FF0000"/>
                </a:solidFill>
                <a:latin typeface="Arial" panose="020B0604020202090204"/>
                <a:ea typeface="Arial" panose="020B0604020202090204"/>
                <a:cs typeface="Arial" panose="020B0604020202090204"/>
                <a:sym typeface="Arial" panose="020B0604020202090204"/>
              </a:rPr>
              <a:t>世界自然遺產</a:t>
            </a:r>
            <a:r>
              <a:rPr lang="zh-CN" sz="3200" dirty="0">
                <a:solidFill>
                  <a:srgbClr val="000000"/>
                </a:solidFill>
                <a:latin typeface="Arial" panose="020B0604020202090204"/>
                <a:ea typeface="Arial" panose="020B0604020202090204"/>
                <a:cs typeface="Arial" panose="020B0604020202090204"/>
                <a:sym typeface="Arial" panose="020B0604020202090204"/>
              </a:rPr>
              <a:t>：人類共同繼承的文化及自然遺產。</a:t>
            </a:r>
            <a:endParaRPr sz="3200" dirty="0">
              <a:solidFill>
                <a:srgbClr val="000000"/>
              </a:solidFill>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800"/>
              <a:buNone/>
            </a:pPr>
            <a:r>
              <a:rPr lang="zh-CN" dirty="0">
                <a:solidFill>
                  <a:srgbClr val="000000"/>
                </a:solidFill>
                <a:latin typeface="Arial" panose="020B0604020202090204"/>
                <a:ea typeface="Arial" panose="020B0604020202090204"/>
                <a:cs typeface="Arial" panose="020B0604020202090204"/>
                <a:sym typeface="Arial" panose="020B0604020202090204"/>
              </a:rPr>
              <a:t>（1）從審美或科學角度看，具有突出普遍價值的由物質和生物結構或這類結構群組成的自然面貌；</a:t>
            </a:r>
            <a:endParaRPr dirty="0">
              <a:solidFill>
                <a:srgbClr val="000000"/>
              </a:solidFill>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800"/>
              <a:buNone/>
            </a:pPr>
            <a:r>
              <a:rPr lang="zh-CN" dirty="0">
                <a:solidFill>
                  <a:srgbClr val="000000"/>
                </a:solidFill>
                <a:latin typeface="Arial" panose="020B0604020202090204"/>
                <a:ea typeface="Arial" panose="020B0604020202090204"/>
                <a:cs typeface="Arial" panose="020B0604020202090204"/>
                <a:sym typeface="Arial" panose="020B0604020202090204"/>
              </a:rPr>
              <a:t>（2）從科學或保護角度看，具有突出普遍價值的地質和自然地理結構以及明確劃為受威脅的動物或植物生境區。</a:t>
            </a:r>
            <a:endParaRPr dirty="0">
              <a:solidFill>
                <a:srgbClr val="000000"/>
              </a:solidFill>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800"/>
              <a:buNone/>
            </a:pPr>
            <a:r>
              <a:rPr lang="zh-CN" dirty="0">
                <a:solidFill>
                  <a:srgbClr val="000000"/>
                </a:solidFill>
                <a:latin typeface="Arial" panose="020B0604020202090204"/>
                <a:ea typeface="Arial" panose="020B0604020202090204"/>
                <a:cs typeface="Arial" panose="020B0604020202090204"/>
                <a:sym typeface="Arial" panose="020B0604020202090204"/>
              </a:rPr>
              <a:t>（3）從科學、保護或自然美角度看，具有突出普遍價值的天然名勝或明確劃分的自然區域。   </a:t>
            </a:r>
            <a:endParaRPr dirty="0">
              <a:solidFill>
                <a:srgbClr val="000000"/>
              </a:solidFill>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800"/>
              <a:buNone/>
            </a:pPr>
            <a:endParaRPr dirty="0">
              <a:solidFill>
                <a:srgbClr val="000000"/>
              </a:solidFill>
              <a:latin typeface="Arial" panose="020B0604020202090204"/>
              <a:ea typeface="Arial" panose="020B0604020202090204"/>
              <a:cs typeface="Arial" panose="020B0604020202090204"/>
              <a:sym typeface="Arial" panose="020B0604020202090204"/>
            </a:endParaRPr>
          </a:p>
        </p:txBody>
      </p:sp>
      <p:sp>
        <p:nvSpPr>
          <p:cNvPr id="2" name="圓角化同側角落矩形 0"/>
          <p:cNvSpPr/>
          <p:nvPr/>
        </p:nvSpPr>
        <p:spPr>
          <a:xfrm>
            <a:off x="7217410" y="5869305"/>
            <a:ext cx="1160780" cy="663575"/>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b="1">
                <a:hlinkClick r:id="rId3" action="ppaction://hlinksldjump"/>
              </a:rPr>
              <a:t>返回</a:t>
            </a:r>
            <a:endParaRPr lang="zh-TW" altLang="en-US" sz="20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
          <p:cNvSpPr txBox="1">
            <a:spLocks noGrp="1"/>
          </p:cNvSpPr>
          <p:nvPr>
            <p:ph type="body" idx="1"/>
          </p:nvPr>
        </p:nvSpPr>
        <p:spPr>
          <a:xfrm>
            <a:off x="136774" y="1036300"/>
            <a:ext cx="8931000" cy="6202800"/>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3200"/>
              <a:buNone/>
            </a:pPr>
            <a:endParaRPr sz="3000">
              <a:solidFill>
                <a:srgbClr val="000000"/>
              </a:solidFill>
              <a:latin typeface="Arial" panose="020B0604020202090204"/>
              <a:ea typeface="Arial" panose="020B0604020202090204"/>
              <a:cs typeface="Arial" panose="020B0604020202090204"/>
              <a:sym typeface="Arial" panose="020B0604020202090204"/>
            </a:endParaRPr>
          </a:p>
          <a:p>
            <a:pPr marL="228600" lvl="0" indent="-241300" algn="l" rtl="0">
              <a:spcBef>
                <a:spcPts val="0"/>
              </a:spcBef>
              <a:spcAft>
                <a:spcPts val="0"/>
              </a:spcAft>
              <a:buClr>
                <a:srgbClr val="000000"/>
              </a:buClr>
              <a:buSzPts val="3000"/>
              <a:buChar char="•"/>
            </a:pPr>
            <a:r>
              <a:rPr lang="zh-CN" sz="3000">
                <a:solidFill>
                  <a:srgbClr val="000000"/>
                </a:solidFill>
                <a:latin typeface="Arial" panose="020B0604020202090204"/>
                <a:ea typeface="Arial" panose="020B0604020202090204"/>
                <a:cs typeface="Arial" panose="020B0604020202090204"/>
                <a:sym typeface="Arial" panose="020B0604020202090204"/>
              </a:rPr>
              <a:t>可持續旅遊：既顧及現時遊客及旅遊地區的需要，同時也保障和增加未來的發展機會。</a:t>
            </a:r>
            <a:endParaRPr sz="3000">
              <a:solidFill>
                <a:srgbClr val="000000"/>
              </a:solidFill>
              <a:latin typeface="Arial" panose="020B0604020202090204"/>
              <a:ea typeface="Arial" panose="020B0604020202090204"/>
              <a:cs typeface="Arial" panose="020B0604020202090204"/>
              <a:sym typeface="Arial" panose="020B0604020202090204"/>
            </a:endParaRPr>
          </a:p>
          <a:p>
            <a:pPr marL="228600" lvl="0" indent="-241300" algn="l" rtl="0">
              <a:spcBef>
                <a:spcPts val="0"/>
              </a:spcBef>
              <a:spcAft>
                <a:spcPts val="0"/>
              </a:spcAft>
              <a:buClr>
                <a:srgbClr val="000000"/>
              </a:buClr>
              <a:buSzPts val="3000"/>
              <a:buChar char="•"/>
            </a:pPr>
            <a:r>
              <a:rPr lang="zh-CN" sz="3000">
                <a:solidFill>
                  <a:srgbClr val="000000"/>
                </a:solidFill>
                <a:latin typeface="Arial" panose="020B0604020202090204"/>
                <a:ea typeface="Arial" panose="020B0604020202090204"/>
                <a:cs typeface="Arial" panose="020B0604020202090204"/>
                <a:sym typeface="Arial" panose="020B0604020202090204"/>
              </a:rPr>
              <a:t>生態旅遊：可持續發展為理念，保護生態環境，統籌人與自然和諧發展，採取生態友好方式，獲得心身愉悅的旅遊方式.</a:t>
            </a:r>
            <a:endParaRPr sz="3000">
              <a:solidFill>
                <a:srgbClr val="000000"/>
              </a:solidFill>
              <a:latin typeface="Arial" panose="020B0604020202090204"/>
              <a:ea typeface="Arial" panose="020B0604020202090204"/>
              <a:cs typeface="Arial" panose="020B0604020202090204"/>
              <a:sym typeface="Arial" panose="020B0604020202090204"/>
            </a:endParaRPr>
          </a:p>
          <a:p>
            <a:pPr marL="228600" lvl="0" indent="-241300" algn="l" rtl="0">
              <a:spcBef>
                <a:spcPts val="0"/>
              </a:spcBef>
              <a:spcAft>
                <a:spcPts val="0"/>
              </a:spcAft>
              <a:buClr>
                <a:srgbClr val="000000"/>
              </a:buClr>
              <a:buSzPts val="3000"/>
              <a:buChar char="•"/>
            </a:pPr>
            <a:r>
              <a:rPr lang="zh-CN" sz="3000">
                <a:solidFill>
                  <a:srgbClr val="000000"/>
                </a:solidFill>
                <a:latin typeface="Arial" panose="020B0604020202090204"/>
                <a:ea typeface="Arial" panose="020B0604020202090204"/>
                <a:cs typeface="Arial" panose="020B0604020202090204"/>
                <a:sym typeface="Arial" panose="020B0604020202090204"/>
              </a:rPr>
              <a:t>文化旅遊：遊客的主要旅遊動力是獲取知識及理念。</a:t>
            </a:r>
            <a:endParaRPr sz="3000">
              <a:solidFill>
                <a:srgbClr val="000000"/>
              </a:solidFill>
              <a:latin typeface="Arial" panose="020B0604020202090204"/>
              <a:ea typeface="Arial" panose="020B0604020202090204"/>
              <a:cs typeface="Arial" panose="020B0604020202090204"/>
              <a:sym typeface="Arial" panose="020B0604020202090204"/>
            </a:endParaRPr>
          </a:p>
          <a:p>
            <a:pPr marL="228600" lvl="0" indent="-215900" algn="l" rtl="0">
              <a:lnSpc>
                <a:spcPct val="90000"/>
              </a:lnSpc>
              <a:spcBef>
                <a:spcPts val="1000"/>
              </a:spcBef>
              <a:spcAft>
                <a:spcPts val="0"/>
              </a:spcAft>
              <a:buClr>
                <a:srgbClr val="000000"/>
              </a:buClr>
              <a:buSzPts val="3000"/>
              <a:buChar char="•"/>
            </a:pPr>
            <a:r>
              <a:rPr lang="zh-CN" sz="3000">
                <a:solidFill>
                  <a:srgbClr val="000000"/>
                </a:solidFill>
                <a:latin typeface="Arial" panose="020B0604020202090204"/>
                <a:ea typeface="Arial" panose="020B0604020202090204"/>
                <a:cs typeface="Arial" panose="020B0604020202090204"/>
                <a:sym typeface="Arial" panose="020B0604020202090204"/>
              </a:rPr>
              <a:t>環保旅遊：遊客盡力減低對環境造成的影響，並小心保護所使用的天然資源。</a:t>
            </a:r>
            <a:endParaRPr sz="3000">
              <a:solidFill>
                <a:srgbClr val="000000"/>
              </a:solidFill>
            </a:endParaRPr>
          </a:p>
          <a:p>
            <a:pPr marL="457200" lvl="1" indent="0" algn="l" rtl="0">
              <a:spcBef>
                <a:spcPts val="500"/>
              </a:spcBef>
              <a:spcAft>
                <a:spcPts val="0"/>
              </a:spcAft>
              <a:buClr>
                <a:schemeClr val="dk1"/>
              </a:buClr>
              <a:buSzPts val="2400"/>
              <a:buFont typeface="Arial" panose="020B0604020202090204"/>
              <a:buNone/>
            </a:pPr>
            <a:endParaRPr sz="3000">
              <a:solidFill>
                <a:srgbClr val="000000"/>
              </a:solidFill>
              <a:latin typeface="Arial" panose="020B0604020202090204"/>
              <a:ea typeface="Arial" panose="020B0604020202090204"/>
              <a:cs typeface="Arial" panose="020B0604020202090204"/>
              <a:sym typeface="Arial" panose="020B0604020202090204"/>
            </a:endParaRPr>
          </a:p>
          <a:p>
            <a:pPr marL="457200" lvl="1" indent="0" algn="l" rtl="0">
              <a:lnSpc>
                <a:spcPct val="90000"/>
              </a:lnSpc>
              <a:spcBef>
                <a:spcPts val="500"/>
              </a:spcBef>
              <a:spcAft>
                <a:spcPts val="0"/>
              </a:spcAft>
              <a:buClr>
                <a:schemeClr val="dk1"/>
              </a:buClr>
              <a:buSzPts val="3200"/>
              <a:buNone/>
            </a:pPr>
            <a:endParaRPr sz="3000">
              <a:solidFill>
                <a:srgbClr val="000000"/>
              </a:solidFill>
              <a:latin typeface="Arial" panose="020B0604020202090204"/>
              <a:ea typeface="Arial" panose="020B0604020202090204"/>
              <a:cs typeface="Arial" panose="020B0604020202090204"/>
              <a:sym typeface="Arial" panose="020B0604020202090204"/>
            </a:endParaRPr>
          </a:p>
        </p:txBody>
      </p:sp>
      <p:sp>
        <p:nvSpPr>
          <p:cNvPr id="2" name="圓角化同側角落矩形 0"/>
          <p:cNvSpPr/>
          <p:nvPr/>
        </p:nvSpPr>
        <p:spPr>
          <a:xfrm>
            <a:off x="7217410" y="5869305"/>
            <a:ext cx="1160780" cy="663575"/>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b="1">
                <a:hlinkClick r:id="rId3" action="ppaction://hlinksldjump"/>
              </a:rPr>
              <a:t>返回</a:t>
            </a:r>
            <a:endParaRPr lang="zh-TW" altLang="en-US" sz="20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
          <p:cNvSpPr txBox="1">
            <a:spLocks noGrp="1"/>
          </p:cNvSpPr>
          <p:nvPr>
            <p:ph type="body" idx="1"/>
          </p:nvPr>
        </p:nvSpPr>
        <p:spPr>
          <a:xfrm>
            <a:off x="1085850" y="1174282"/>
            <a:ext cx="7886700" cy="5400600"/>
          </a:xfrm>
          <a:prstGeom prst="rect">
            <a:avLst/>
          </a:prstGeom>
          <a:noFill/>
          <a:ln>
            <a:noFill/>
          </a:ln>
        </p:spPr>
        <p:txBody>
          <a:bodyPr spcFirstLastPara="1" wrap="square" lIns="91425" tIns="45700" rIns="91425" bIns="45700" anchor="t" anchorCtr="0">
            <a:noAutofit/>
          </a:bodyPr>
          <a:lstStyle/>
          <a:p>
            <a:pPr marL="228600" lvl="0" indent="-241300" algn="l" rtl="0">
              <a:lnSpc>
                <a:spcPct val="90000"/>
              </a:lnSpc>
              <a:spcBef>
                <a:spcPts val="0"/>
              </a:spcBef>
              <a:spcAft>
                <a:spcPts val="0"/>
              </a:spcAft>
              <a:buClr>
                <a:srgbClr val="000000"/>
              </a:buClr>
              <a:buSzPts val="3000"/>
              <a:buChar char="•"/>
            </a:pPr>
            <a:r>
              <a:rPr lang="zh-CN" sz="3000" dirty="0">
                <a:solidFill>
                  <a:srgbClr val="000000"/>
                </a:solidFill>
                <a:latin typeface="Arial" panose="020B0604020202090204"/>
                <a:ea typeface="Arial" panose="020B0604020202090204"/>
                <a:cs typeface="Arial" panose="020B0604020202090204"/>
                <a:sym typeface="Arial" panose="020B0604020202090204"/>
              </a:rPr>
              <a:t>保育 :政府予以規管、保護及管理。</a:t>
            </a:r>
            <a:endParaRPr sz="30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381000" algn="l" rtl="0">
              <a:spcBef>
                <a:spcPts val="0"/>
              </a:spcBef>
              <a:spcAft>
                <a:spcPts val="0"/>
              </a:spcAft>
              <a:buClr>
                <a:srgbClr val="000000"/>
              </a:buClr>
              <a:buSzPts val="2400"/>
              <a:buFont typeface="Arial" panose="020B0604020202090204"/>
              <a:buAutoNum type="arabicPeriod"/>
            </a:pPr>
            <a:r>
              <a:rPr lang="zh-CN" sz="2400" dirty="0">
                <a:solidFill>
                  <a:srgbClr val="000000"/>
                </a:solidFill>
                <a:latin typeface="Arial" panose="020B0604020202090204"/>
                <a:ea typeface="Arial" panose="020B0604020202090204"/>
                <a:cs typeface="Arial" panose="020B0604020202090204"/>
                <a:sym typeface="Arial" panose="020B0604020202090204"/>
              </a:rPr>
              <a:t>完善保育法規：</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0" algn="l" rtl="0">
              <a:spcBef>
                <a:spcPts val="0"/>
              </a:spcBef>
              <a:spcAft>
                <a:spcPts val="0"/>
              </a:spcAft>
              <a:buNone/>
            </a:pPr>
            <a:r>
              <a:rPr lang="zh-CN" sz="2400" dirty="0">
                <a:solidFill>
                  <a:srgbClr val="000000"/>
                </a:solidFill>
                <a:latin typeface="Arial" panose="020B0604020202090204"/>
                <a:ea typeface="Arial" panose="020B0604020202090204"/>
                <a:cs typeface="Arial" panose="020B0604020202090204"/>
                <a:sym typeface="Arial" panose="020B0604020202090204"/>
              </a:rPr>
              <a:t>頒布《中華人民共和國文物保護法》</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0" algn="l" rtl="0">
              <a:spcBef>
                <a:spcPts val="0"/>
              </a:spcBef>
              <a:spcAft>
                <a:spcPts val="0"/>
              </a:spcAft>
              <a:buNone/>
            </a:pPr>
            <a:r>
              <a:rPr lang="zh-CN" sz="2400" dirty="0">
                <a:solidFill>
                  <a:srgbClr val="000000"/>
                </a:solidFill>
                <a:latin typeface="Arial" panose="020B0604020202090204"/>
                <a:ea typeface="Arial" panose="020B0604020202090204"/>
                <a:cs typeface="Arial" panose="020B0604020202090204"/>
                <a:sym typeface="Arial" panose="020B0604020202090204"/>
              </a:rPr>
              <a:t>並進行即時修訂和更改。</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381000" algn="l" rtl="0">
              <a:spcBef>
                <a:spcPts val="1000"/>
              </a:spcBef>
              <a:spcAft>
                <a:spcPts val="0"/>
              </a:spcAft>
              <a:buClr>
                <a:srgbClr val="000000"/>
              </a:buClr>
              <a:buSzPts val="2400"/>
              <a:buFont typeface="Arial" panose="020B0604020202090204"/>
              <a:buAutoNum type="arabicPeriod"/>
            </a:pPr>
            <a:r>
              <a:rPr lang="zh-CN" sz="2400" dirty="0">
                <a:solidFill>
                  <a:srgbClr val="000000"/>
                </a:solidFill>
                <a:latin typeface="Arial" panose="020B0604020202090204"/>
                <a:ea typeface="Arial" panose="020B0604020202090204"/>
                <a:cs typeface="Arial" panose="020B0604020202090204"/>
                <a:sym typeface="Arial" panose="020B0604020202090204"/>
              </a:rPr>
              <a:t>投入更大保育資源：</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0" algn="l" rtl="0">
              <a:spcBef>
                <a:spcPts val="1000"/>
              </a:spcBef>
              <a:spcAft>
                <a:spcPts val="0"/>
              </a:spcAft>
              <a:buNone/>
            </a:pPr>
            <a:r>
              <a:rPr lang="zh-CN" sz="2400" dirty="0">
                <a:solidFill>
                  <a:srgbClr val="000000"/>
                </a:solidFill>
                <a:latin typeface="Arial" panose="020B0604020202090204"/>
                <a:ea typeface="Arial" panose="020B0604020202090204"/>
                <a:cs typeface="Arial" panose="020B0604020202090204"/>
                <a:sym typeface="Arial" panose="020B0604020202090204"/>
              </a:rPr>
              <a:t>設立專項資金支持保育工作，</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0" algn="l" rtl="0">
              <a:spcBef>
                <a:spcPts val="1000"/>
              </a:spcBef>
              <a:spcAft>
                <a:spcPts val="0"/>
              </a:spcAft>
              <a:buNone/>
            </a:pPr>
            <a:r>
              <a:rPr lang="zh-CN" sz="2400" dirty="0">
                <a:solidFill>
                  <a:srgbClr val="000000"/>
                </a:solidFill>
                <a:latin typeface="Arial" panose="020B0604020202090204"/>
                <a:ea typeface="Arial" panose="020B0604020202090204"/>
                <a:cs typeface="Arial" panose="020B0604020202090204"/>
                <a:sym typeface="Arial" panose="020B0604020202090204"/>
              </a:rPr>
              <a:t>並規範資金支出。</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381000" algn="l" rtl="0">
              <a:spcBef>
                <a:spcPts val="1000"/>
              </a:spcBef>
              <a:spcAft>
                <a:spcPts val="0"/>
              </a:spcAft>
              <a:buClr>
                <a:srgbClr val="000000"/>
              </a:buClr>
              <a:buSzPts val="2400"/>
              <a:buFont typeface="Arial" panose="020B0604020202090204"/>
              <a:buAutoNum type="arabicPeriod"/>
            </a:pPr>
            <a:r>
              <a:rPr lang="zh-CN" sz="2400" dirty="0">
                <a:solidFill>
                  <a:srgbClr val="000000"/>
                </a:solidFill>
                <a:latin typeface="Arial" panose="020B0604020202090204"/>
                <a:ea typeface="Arial" panose="020B0604020202090204"/>
                <a:cs typeface="Arial" panose="020B0604020202090204"/>
                <a:sym typeface="Arial" panose="020B0604020202090204"/>
              </a:rPr>
              <a:t>加強保育宣傳：</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0" algn="l" rtl="0">
              <a:spcBef>
                <a:spcPts val="1000"/>
              </a:spcBef>
              <a:spcAft>
                <a:spcPts val="0"/>
              </a:spcAft>
              <a:buNone/>
            </a:pPr>
            <a:r>
              <a:rPr lang="zh-CN" sz="2400" dirty="0">
                <a:solidFill>
                  <a:srgbClr val="000000"/>
                </a:solidFill>
                <a:latin typeface="Arial" panose="020B0604020202090204"/>
                <a:ea typeface="Arial" panose="020B0604020202090204"/>
                <a:cs typeface="Arial" panose="020B0604020202090204"/>
                <a:sym typeface="Arial" panose="020B0604020202090204"/>
              </a:rPr>
              <a:t>設立「文化遺產日」，</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457200" lvl="0" indent="0" algn="l" rtl="0">
              <a:spcBef>
                <a:spcPts val="1000"/>
              </a:spcBef>
              <a:spcAft>
                <a:spcPts val="0"/>
              </a:spcAft>
              <a:buNone/>
            </a:pPr>
            <a:r>
              <a:rPr lang="zh-CN" sz="2400" dirty="0">
                <a:solidFill>
                  <a:srgbClr val="000000"/>
                </a:solidFill>
                <a:latin typeface="Arial" panose="020B0604020202090204"/>
                <a:ea typeface="Arial" panose="020B0604020202090204"/>
                <a:cs typeface="Arial" panose="020B0604020202090204"/>
                <a:sym typeface="Arial" panose="020B0604020202090204"/>
              </a:rPr>
              <a:t>促使社會重視的保護和推廣教育的工作 。</a:t>
            </a: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800"/>
              <a:buNone/>
            </a:pPr>
            <a:endParaRPr dirty="0">
              <a:solidFill>
                <a:srgbClr val="000000"/>
              </a:solidFill>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400"/>
              <a:buNone/>
            </a:pP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400"/>
              <a:buNone/>
            </a:pPr>
            <a:endParaRPr sz="2400" dirty="0">
              <a:solidFill>
                <a:srgbClr val="000000"/>
              </a:solidFill>
              <a:latin typeface="Arial" panose="020B0604020202090204"/>
              <a:ea typeface="Arial" panose="020B0604020202090204"/>
              <a:cs typeface="Arial" panose="020B0604020202090204"/>
              <a:sym typeface="Arial" panose="020B0604020202090204"/>
            </a:endParaRPr>
          </a:p>
          <a:p>
            <a:pPr marL="228600" lvl="0" indent="-76200" algn="l" rtl="0">
              <a:lnSpc>
                <a:spcPct val="90000"/>
              </a:lnSpc>
              <a:spcBef>
                <a:spcPts val="1000"/>
              </a:spcBef>
              <a:spcAft>
                <a:spcPts val="0"/>
              </a:spcAft>
              <a:buClr>
                <a:schemeClr val="dk1"/>
              </a:buClr>
              <a:buSzPts val="2400"/>
              <a:buNone/>
            </a:pPr>
            <a:endParaRPr sz="2400" dirty="0">
              <a:solidFill>
                <a:srgbClr val="000000"/>
              </a:solidFill>
              <a:latin typeface="Arial" panose="020B0604020202090204"/>
              <a:ea typeface="Arial" panose="020B0604020202090204"/>
              <a:cs typeface="Arial" panose="020B0604020202090204"/>
              <a:sym typeface="Arial" panose="020B0604020202090204"/>
            </a:endParaRPr>
          </a:p>
        </p:txBody>
      </p:sp>
      <p:sp>
        <p:nvSpPr>
          <p:cNvPr id="2" name="圓角化同側角落矩形 0"/>
          <p:cNvSpPr/>
          <p:nvPr/>
        </p:nvSpPr>
        <p:spPr>
          <a:xfrm>
            <a:off x="7217410" y="5869305"/>
            <a:ext cx="1160780" cy="663575"/>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b="1">
                <a:hlinkClick r:id="rId3" action="ppaction://hlinksldjump"/>
              </a:rPr>
              <a:t>返回</a:t>
            </a:r>
            <a:endParaRPr lang="zh-TW" altLang="en-US" sz="20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8"/>
          <p:cNvPicPr preferRelativeResize="0"/>
          <p:nvPr/>
        </p:nvPicPr>
        <p:blipFill rotWithShape="1">
          <a:blip r:embed="rId3"/>
          <a:srcRect/>
          <a:stretch>
            <a:fillRect/>
          </a:stretch>
        </p:blipFill>
        <p:spPr>
          <a:xfrm>
            <a:off x="4439752" y="60150"/>
            <a:ext cx="4704248" cy="3152606"/>
          </a:xfrm>
          <a:prstGeom prst="rect">
            <a:avLst/>
          </a:prstGeom>
          <a:noFill/>
          <a:ln>
            <a:noFill/>
          </a:ln>
        </p:spPr>
      </p:pic>
      <p:pic>
        <p:nvPicPr>
          <p:cNvPr id="162" name="Google Shape;162;p8"/>
          <p:cNvPicPr preferRelativeResize="0"/>
          <p:nvPr/>
        </p:nvPicPr>
        <p:blipFill rotWithShape="1">
          <a:blip r:embed="rId4"/>
          <a:srcRect/>
          <a:stretch>
            <a:fillRect/>
          </a:stretch>
        </p:blipFill>
        <p:spPr>
          <a:xfrm>
            <a:off x="448375" y="60149"/>
            <a:ext cx="3829252" cy="3152607"/>
          </a:xfrm>
          <a:prstGeom prst="rect">
            <a:avLst/>
          </a:prstGeom>
          <a:noFill/>
          <a:ln>
            <a:noFill/>
          </a:ln>
        </p:spPr>
      </p:pic>
      <p:sp>
        <p:nvSpPr>
          <p:cNvPr id="163" name="Google Shape;163;p8"/>
          <p:cNvSpPr txBox="1">
            <a:spLocks noGrp="1"/>
          </p:cNvSpPr>
          <p:nvPr>
            <p:ph type="body" idx="1"/>
          </p:nvPr>
        </p:nvSpPr>
        <p:spPr>
          <a:xfrm>
            <a:off x="260275" y="3513100"/>
            <a:ext cx="8721600" cy="51483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rgbClr val="000000"/>
              </a:buClr>
              <a:buSzPts val="2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石林風景區位於昆明石林</a:t>
            </a:r>
            <a:r>
              <a:rPr lang="zh-CN" dirty="0">
                <a:solidFill>
                  <a:srgbClr val="000000"/>
                </a:solidFill>
                <a:highlight>
                  <a:srgbClr val="FFFFFF"/>
                </a:highlight>
                <a:latin typeface="Arial" panose="020B0604020202090204"/>
                <a:ea typeface="Arial" panose="020B0604020202090204"/>
                <a:cs typeface="Arial" panose="020B0604020202090204"/>
                <a:sym typeface="Arial" panose="020B0604020202090204"/>
              </a:rPr>
              <a:t>彝族自治县境内</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406400" algn="l" rtl="0">
              <a:lnSpc>
                <a:spcPct val="90000"/>
              </a:lnSpc>
              <a:spcBef>
                <a:spcPts val="0"/>
              </a:spcBef>
              <a:spcAft>
                <a:spcPts val="0"/>
              </a:spcAft>
              <a:buClr>
                <a:srgbClr val="000000"/>
              </a:buClr>
              <a:buSzPts val="2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2001年，建立“</a:t>
            </a:r>
            <a:r>
              <a:rPr lang="zh-CN" dirty="0">
                <a:solidFill>
                  <a:srgbClr val="FF0000"/>
                </a:solidFill>
                <a:latin typeface="Arial" panose="020B0604020202090204"/>
                <a:ea typeface="Arial" panose="020B0604020202090204"/>
                <a:cs typeface="Arial" panose="020B0604020202090204"/>
                <a:sym typeface="Arial" panose="020B0604020202090204"/>
              </a:rPr>
              <a:t>雲南石林岩溶峰國家地質公園</a:t>
            </a:r>
            <a:r>
              <a:rPr lang="zh-CN" dirty="0">
                <a:solidFill>
                  <a:srgbClr val="000000"/>
                </a:solidFill>
                <a:latin typeface="Arial" panose="020B0604020202090204"/>
                <a:ea typeface="Arial" panose="020B0604020202090204"/>
                <a:cs typeface="Arial" panose="020B0604020202090204"/>
                <a:sym typeface="Arial" panose="020B0604020202090204"/>
              </a:rPr>
              <a:t>”</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406400" algn="l" rtl="0">
              <a:lnSpc>
                <a:spcPct val="90000"/>
              </a:lnSpc>
              <a:spcBef>
                <a:spcPts val="0"/>
              </a:spcBef>
              <a:spcAft>
                <a:spcPts val="0"/>
              </a:spcAft>
              <a:buClr>
                <a:srgbClr val="000000"/>
              </a:buClr>
              <a:buSzPts val="2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2004年，</a:t>
            </a:r>
            <a:r>
              <a:rPr lang="zh-CN" dirty="0">
                <a:solidFill>
                  <a:srgbClr val="000000"/>
                </a:solidFill>
              </a:rPr>
              <a:t>聯合國科教文組織</a:t>
            </a:r>
            <a:r>
              <a:rPr lang="zh-CN" dirty="0">
                <a:solidFill>
                  <a:srgbClr val="000000"/>
                </a:solidFill>
                <a:latin typeface="Arial" panose="020B0604020202090204"/>
                <a:ea typeface="Arial" panose="020B0604020202090204"/>
                <a:cs typeface="Arial" panose="020B0604020202090204"/>
                <a:sym typeface="Arial" panose="020B0604020202090204"/>
              </a:rPr>
              <a:t>列入首批世界地質公園</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406400" algn="l" rtl="0">
              <a:lnSpc>
                <a:spcPct val="90000"/>
              </a:lnSpc>
              <a:spcBef>
                <a:spcPts val="0"/>
              </a:spcBef>
              <a:spcAft>
                <a:spcPts val="0"/>
              </a:spcAft>
              <a:buClr>
                <a:srgbClr val="000000"/>
              </a:buClr>
              <a:buSzPts val="2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2007年，成功申報</a:t>
            </a:r>
            <a:r>
              <a:rPr lang="zh-CN" dirty="0">
                <a:solidFill>
                  <a:srgbClr val="FF0000"/>
                </a:solidFill>
                <a:latin typeface="Arial" panose="020B0604020202090204"/>
                <a:ea typeface="Arial" panose="020B0604020202090204"/>
                <a:cs typeface="Arial" panose="020B0604020202090204"/>
                <a:sym typeface="Arial" panose="020B0604020202090204"/>
              </a:rPr>
              <a:t>世界自然遺產</a:t>
            </a:r>
            <a:endParaRPr dirty="0">
              <a:solidFill>
                <a:srgbClr val="FF0000"/>
              </a:solidFill>
              <a:latin typeface="Arial" panose="020B0604020202090204"/>
              <a:ea typeface="Arial" panose="020B0604020202090204"/>
              <a:cs typeface="Arial" panose="020B0604020202090204"/>
              <a:sym typeface="Arial" panose="020B0604020202090204"/>
            </a:endParaRPr>
          </a:p>
          <a:p>
            <a:pPr marL="457200" lvl="0" indent="-406400" algn="l" rtl="0">
              <a:lnSpc>
                <a:spcPct val="90000"/>
              </a:lnSpc>
              <a:spcBef>
                <a:spcPts val="0"/>
              </a:spcBef>
              <a:spcAft>
                <a:spcPts val="0"/>
              </a:spcAft>
              <a:buClr>
                <a:srgbClr val="000000"/>
              </a:buClr>
              <a:buSzPts val="2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具有世界上最奇特的喀斯特地貌景觀</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406400" algn="l" rtl="0">
              <a:lnSpc>
                <a:spcPct val="90000"/>
              </a:lnSpc>
              <a:spcBef>
                <a:spcPts val="0"/>
              </a:spcBef>
              <a:spcAft>
                <a:spcPts val="0"/>
              </a:spcAft>
              <a:buClr>
                <a:srgbClr val="000000"/>
              </a:buClr>
              <a:buSzPts val="2800"/>
              <a:buFont typeface="Arial" panose="020B0604020202090204"/>
              <a:buChar char="•"/>
            </a:pPr>
            <a:r>
              <a:rPr lang="zh-CN" dirty="0">
                <a:solidFill>
                  <a:srgbClr val="000000"/>
                </a:solidFill>
                <a:latin typeface="Arial" panose="020B0604020202090204"/>
                <a:ea typeface="Arial" panose="020B0604020202090204"/>
                <a:cs typeface="Arial" panose="020B0604020202090204"/>
                <a:sym typeface="Arial" panose="020B0604020202090204"/>
              </a:rPr>
              <a:t>被譽為“天下第一奇觀”“造型</a:t>
            </a:r>
            <a:r>
              <a:rPr lang="zh-CN" dirty="0">
                <a:solidFill>
                  <a:schemeClr val="accent2">
                    <a:lumMod val="75000"/>
                  </a:schemeClr>
                </a:solidFill>
                <a:latin typeface="Arial" panose="020B0604020202090204"/>
                <a:ea typeface="Arial" panose="020B0604020202090204"/>
                <a:cs typeface="Arial" panose="020B0604020202090204"/>
                <a:sym typeface="Arial" panose="020B0604020202090204"/>
              </a:rPr>
              <a:t>地貌天然博物館</a:t>
            </a:r>
            <a:r>
              <a:rPr lang="zh-CN" dirty="0">
                <a:solidFill>
                  <a:srgbClr val="000000"/>
                </a:solidFill>
                <a:latin typeface="Arial" panose="020B0604020202090204"/>
                <a:ea typeface="Arial" panose="020B0604020202090204"/>
                <a:cs typeface="Arial" panose="020B0604020202090204"/>
                <a:sym typeface="Arial" panose="020B0604020202090204"/>
              </a:rPr>
              <a:t>”.</a:t>
            </a: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406400" algn="l" rtl="0">
              <a:lnSpc>
                <a:spcPct val="90000"/>
              </a:lnSpc>
              <a:spcBef>
                <a:spcPts val="0"/>
              </a:spcBef>
              <a:spcAft>
                <a:spcPts val="0"/>
              </a:spcAft>
              <a:buClr>
                <a:srgbClr val="000000"/>
              </a:buClr>
              <a:buSzPts val="2800"/>
              <a:buFont typeface="Arial" panose="020B0604020202090204"/>
              <a:buChar char="•"/>
            </a:pPr>
            <a:r>
              <a:rPr lang="zh-CN" dirty="0">
                <a:solidFill>
                  <a:srgbClr val="000000"/>
                </a:solidFill>
              </a:rPr>
              <a:t>在世界地</a:t>
            </a:r>
            <a:r>
              <a:rPr lang="zh-TW" altLang="en-US" dirty="0">
                <a:solidFill>
                  <a:srgbClr val="000000"/>
                </a:solidFill>
              </a:rPr>
              <a:t>質</a:t>
            </a:r>
            <a:r>
              <a:rPr lang="zh-CN" dirty="0">
                <a:solidFill>
                  <a:srgbClr val="000000"/>
                </a:solidFill>
              </a:rPr>
              <a:t>學界享有盛譽</a:t>
            </a:r>
            <a:endParaRPr dirty="0">
              <a:solidFill>
                <a:srgbClr val="000000"/>
              </a:solidFill>
            </a:endParaRPr>
          </a:p>
          <a:p>
            <a:pPr marL="457200" lvl="0" indent="0" algn="l" rtl="0">
              <a:lnSpc>
                <a:spcPct val="90000"/>
              </a:lnSpc>
              <a:spcBef>
                <a:spcPts val="1000"/>
              </a:spcBef>
              <a:spcAft>
                <a:spcPts val="0"/>
              </a:spcAft>
              <a:buNone/>
            </a:pPr>
            <a:endParaRPr dirty="0">
              <a:solidFill>
                <a:srgbClr val="000000"/>
              </a:solidFill>
              <a:latin typeface="Arial" panose="020B0604020202090204"/>
              <a:ea typeface="Arial" panose="020B0604020202090204"/>
              <a:cs typeface="Arial" panose="020B0604020202090204"/>
              <a:sym typeface="Arial" panose="020B0604020202090204"/>
            </a:endParaRPr>
          </a:p>
          <a:p>
            <a:pPr marL="457200" lvl="0" indent="0" algn="l" rtl="0">
              <a:lnSpc>
                <a:spcPct val="90000"/>
              </a:lnSpc>
              <a:spcBef>
                <a:spcPts val="1000"/>
              </a:spcBef>
              <a:spcAft>
                <a:spcPts val="0"/>
              </a:spcAft>
              <a:buNone/>
            </a:pPr>
            <a:endParaRPr dirty="0">
              <a:solidFill>
                <a:srgbClr val="000000"/>
              </a:solidFill>
              <a:latin typeface="Arial" panose="020B0604020202090204"/>
              <a:ea typeface="Arial" panose="020B0604020202090204"/>
              <a:cs typeface="Arial" panose="020B0604020202090204"/>
              <a:sym typeface="Arial" panose="020B060402020209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6"/>
          <p:cNvPicPr preferRelativeResize="0"/>
          <p:nvPr/>
        </p:nvPicPr>
        <p:blipFill rotWithShape="1">
          <a:blip r:embed="rId3"/>
          <a:srcRect/>
          <a:stretch>
            <a:fillRect/>
          </a:stretch>
        </p:blipFill>
        <p:spPr>
          <a:xfrm>
            <a:off x="4718696" y="3587774"/>
            <a:ext cx="4295969" cy="3221977"/>
          </a:xfrm>
          <a:prstGeom prst="rect">
            <a:avLst/>
          </a:prstGeom>
          <a:noFill/>
          <a:ln>
            <a:noFill/>
          </a:ln>
        </p:spPr>
      </p:pic>
      <p:pic>
        <p:nvPicPr>
          <p:cNvPr id="145" name="Google Shape;145;p6"/>
          <p:cNvPicPr preferRelativeResize="0"/>
          <p:nvPr/>
        </p:nvPicPr>
        <p:blipFill rotWithShape="1">
          <a:blip r:embed="rId4"/>
          <a:srcRect/>
          <a:stretch>
            <a:fillRect/>
          </a:stretch>
        </p:blipFill>
        <p:spPr>
          <a:xfrm>
            <a:off x="107504" y="3501008"/>
            <a:ext cx="4611238" cy="3308873"/>
          </a:xfrm>
          <a:prstGeom prst="rect">
            <a:avLst/>
          </a:prstGeom>
          <a:noFill/>
          <a:ln>
            <a:noFill/>
          </a:ln>
        </p:spPr>
      </p:pic>
      <p:sp>
        <p:nvSpPr>
          <p:cNvPr id="146" name="Google Shape;146;p6"/>
          <p:cNvSpPr txBox="1">
            <a:spLocks noGrp="1"/>
          </p:cNvSpPr>
          <p:nvPr>
            <p:ph type="title"/>
          </p:nvPr>
        </p:nvSpPr>
        <p:spPr>
          <a:xfrm>
            <a:off x="896338" y="-123966"/>
            <a:ext cx="7986900" cy="1219800"/>
          </a:xfrm>
          <a:prstGeom prst="rect">
            <a:avLst/>
          </a:prstGeom>
          <a:noFill/>
          <a:ln>
            <a:noFill/>
          </a:ln>
        </p:spPr>
        <p:txBody>
          <a:bodyPr spcFirstLastPara="1" wrap="square" lIns="91425" tIns="45700" rIns="91425" bIns="45700" anchor="ctr" anchorCtr="0">
            <a:noAutofit/>
          </a:bodyPr>
          <a:lstStyle/>
          <a:p>
            <a:pPr lvl="0">
              <a:buSzPts val="2800"/>
            </a:pPr>
            <a:r>
              <a:rPr lang="zh-CN" altLang="zh-HK" sz="3600" dirty="0"/>
              <a:t>石林</a:t>
            </a:r>
            <a:r>
              <a:rPr lang="zh-TW" altLang="en-US" sz="3600" dirty="0"/>
              <a:t>的簡介</a:t>
            </a:r>
            <a:endParaRPr sz="3600" dirty="0">
              <a:latin typeface="Arial" panose="020B0604020202090204"/>
              <a:ea typeface="Arial" panose="020B0604020202090204"/>
              <a:cs typeface="Arial" panose="020B0604020202090204"/>
              <a:sym typeface="Arial" panose="020B0604020202090204"/>
            </a:endParaRPr>
          </a:p>
        </p:txBody>
      </p:sp>
      <p:sp>
        <p:nvSpPr>
          <p:cNvPr id="147" name="Google Shape;147;p6"/>
          <p:cNvSpPr txBox="1">
            <a:spLocks noGrp="1"/>
          </p:cNvSpPr>
          <p:nvPr>
            <p:ph type="body" idx="1"/>
          </p:nvPr>
        </p:nvSpPr>
        <p:spPr>
          <a:xfrm>
            <a:off x="441198" y="712905"/>
            <a:ext cx="7910700" cy="1972500"/>
          </a:xfrm>
          <a:prstGeom prst="rect">
            <a:avLst/>
          </a:prstGeom>
          <a:noFill/>
          <a:ln>
            <a:noFill/>
          </a:ln>
        </p:spPr>
        <p:txBody>
          <a:bodyPr spcFirstLastPara="1" wrap="square" lIns="91425" tIns="45700" rIns="91425" bIns="45700" anchor="t" anchorCtr="0">
            <a:noAutofit/>
          </a:bodyPr>
          <a:lstStyle/>
          <a:p>
            <a:pPr indent="-393700" algn="just">
              <a:lnSpc>
                <a:spcPct val="115000"/>
              </a:lnSpc>
              <a:spcBef>
                <a:spcPts val="0"/>
              </a:spcBef>
              <a:buSzPts val="2600"/>
            </a:pPr>
            <a:r>
              <a:rPr lang="zh-CN" sz="2600" dirty="0"/>
              <a:t>石林</a:t>
            </a:r>
            <a:r>
              <a:rPr lang="zh-CN" altLang="en-US" sz="2600" dirty="0"/>
              <a:t>是典型的高原喀斯特</a:t>
            </a:r>
            <a:r>
              <a:rPr lang="zh-TW" altLang="en-US" sz="2600" dirty="0"/>
              <a:t>地貌</a:t>
            </a:r>
            <a:endParaRPr lang="zh-CN" altLang="en-US" sz="2600" dirty="0">
              <a:latin typeface="Arial" panose="020B0604020202090204"/>
              <a:ea typeface="Arial" panose="020B0604020202090204"/>
              <a:cs typeface="Arial" panose="020B0604020202090204"/>
              <a:sym typeface="Arial" panose="020B0604020202090204"/>
            </a:endParaRPr>
          </a:p>
          <a:p>
            <a:pPr marL="457200" lvl="0" indent="-393700" algn="just" rtl="0">
              <a:lnSpc>
                <a:spcPct val="115000"/>
              </a:lnSpc>
              <a:spcBef>
                <a:spcPts val="0"/>
              </a:spcBef>
              <a:spcAft>
                <a:spcPts val="0"/>
              </a:spcAft>
              <a:buSzPts val="2600"/>
              <a:buChar char="•"/>
            </a:pPr>
            <a:r>
              <a:rPr lang="zh-TW" altLang="en-US" sz="2600" dirty="0"/>
              <a:t>它</a:t>
            </a:r>
            <a:r>
              <a:rPr lang="zh-CN" sz="2600" dirty="0"/>
              <a:t>形成於2.7億年前</a:t>
            </a:r>
            <a:endParaRPr sz="2600" dirty="0"/>
          </a:p>
          <a:p>
            <a:pPr marL="457200" lvl="0" indent="-393700" algn="just" rtl="0">
              <a:lnSpc>
                <a:spcPct val="115000"/>
              </a:lnSpc>
              <a:spcBef>
                <a:spcPts val="0"/>
              </a:spcBef>
              <a:spcAft>
                <a:spcPts val="0"/>
              </a:spcAft>
              <a:buSzPts val="2600"/>
              <a:buChar char="•"/>
            </a:pPr>
            <a:r>
              <a:rPr lang="zh-CN" sz="2600" dirty="0"/>
              <a:t>經漫長地質演化和複雜的古地理環境變遷才形成</a:t>
            </a:r>
            <a:endParaRPr sz="2600" dirty="0"/>
          </a:p>
          <a:p>
            <a:pPr marL="457200" lvl="0" indent="-393700" algn="just" rtl="0">
              <a:lnSpc>
                <a:spcPct val="115000"/>
              </a:lnSpc>
              <a:spcBef>
                <a:spcPts val="0"/>
              </a:spcBef>
              <a:spcAft>
                <a:spcPts val="0"/>
              </a:spcAft>
              <a:buSzPts val="2600"/>
              <a:buChar char="•"/>
            </a:pPr>
            <a:r>
              <a:rPr lang="zh-CN" sz="2600" dirty="0"/>
              <a:t>分佈世界各地的石林類型都能在這裡見到</a:t>
            </a:r>
            <a:endParaRPr sz="2600" dirty="0"/>
          </a:p>
          <a:p>
            <a:pPr indent="-393700" algn="just">
              <a:lnSpc>
                <a:spcPct val="115000"/>
              </a:lnSpc>
              <a:spcBef>
                <a:spcPts val="0"/>
              </a:spcBef>
              <a:buSzPts val="2600"/>
            </a:pPr>
            <a:r>
              <a:rPr lang="zh-TW" altLang="en-US" sz="2600" dirty="0"/>
              <a:t>涵蓋了地球上眾多的喀斯特地貌類型如</a:t>
            </a:r>
          </a:p>
          <a:p>
            <a:pPr marL="63500" lvl="0" indent="0" algn="just" rtl="0">
              <a:lnSpc>
                <a:spcPct val="115000"/>
              </a:lnSpc>
              <a:spcBef>
                <a:spcPts val="0"/>
              </a:spcBef>
              <a:spcAft>
                <a:spcPts val="0"/>
              </a:spcAft>
              <a:buSzPts val="2600"/>
              <a:buNone/>
            </a:pPr>
            <a:r>
              <a:rPr lang="en-US" altLang="zh-CN" sz="2600" dirty="0"/>
              <a:t>	</a:t>
            </a:r>
            <a:r>
              <a:rPr lang="zh-CN" sz="2600" dirty="0"/>
              <a:t>有著最豐富的類型：（石牙、瀑布、地下河等）</a:t>
            </a:r>
            <a:endParaRPr sz="2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7"/>
          <p:cNvPicPr preferRelativeResize="0"/>
          <p:nvPr/>
        </p:nvPicPr>
        <p:blipFill rotWithShape="1">
          <a:blip r:embed="rId3"/>
          <a:srcRect/>
          <a:stretch>
            <a:fillRect/>
          </a:stretch>
        </p:blipFill>
        <p:spPr>
          <a:xfrm>
            <a:off x="416925" y="188173"/>
            <a:ext cx="4048626" cy="2993025"/>
          </a:xfrm>
          <a:prstGeom prst="rect">
            <a:avLst/>
          </a:prstGeom>
          <a:noFill/>
          <a:ln>
            <a:noFill/>
          </a:ln>
        </p:spPr>
      </p:pic>
      <p:pic>
        <p:nvPicPr>
          <p:cNvPr id="153" name="Google Shape;153;p7"/>
          <p:cNvPicPr preferRelativeResize="0"/>
          <p:nvPr/>
        </p:nvPicPr>
        <p:blipFill rotWithShape="1">
          <a:blip r:embed="rId4"/>
          <a:srcRect/>
          <a:stretch>
            <a:fillRect/>
          </a:stretch>
        </p:blipFill>
        <p:spPr>
          <a:xfrm>
            <a:off x="4795610" y="124575"/>
            <a:ext cx="4222341" cy="3056625"/>
          </a:xfrm>
          <a:prstGeom prst="rect">
            <a:avLst/>
          </a:prstGeom>
          <a:noFill/>
          <a:ln>
            <a:noFill/>
          </a:ln>
        </p:spPr>
      </p:pic>
      <p:pic>
        <p:nvPicPr>
          <p:cNvPr id="154" name="Google Shape;154;p7"/>
          <p:cNvPicPr preferRelativeResize="0"/>
          <p:nvPr/>
        </p:nvPicPr>
        <p:blipFill rotWithShape="1">
          <a:blip r:embed="rId5"/>
          <a:srcRect/>
          <a:stretch>
            <a:fillRect/>
          </a:stretch>
        </p:blipFill>
        <p:spPr>
          <a:xfrm>
            <a:off x="4891656" y="1537297"/>
            <a:ext cx="2119630" cy="1590041"/>
          </a:xfrm>
          <a:prstGeom prst="rect">
            <a:avLst/>
          </a:prstGeom>
          <a:noFill/>
          <a:ln>
            <a:noFill/>
          </a:ln>
        </p:spPr>
      </p:pic>
      <p:sp>
        <p:nvSpPr>
          <p:cNvPr id="155" name="Google Shape;155;p7"/>
          <p:cNvSpPr txBox="1">
            <a:spLocks noGrp="1"/>
          </p:cNvSpPr>
          <p:nvPr>
            <p:ph type="body" idx="1"/>
          </p:nvPr>
        </p:nvSpPr>
        <p:spPr>
          <a:xfrm>
            <a:off x="544750" y="4223700"/>
            <a:ext cx="7886700" cy="4351200"/>
          </a:xfrm>
          <a:prstGeom prst="rect">
            <a:avLst/>
          </a:prstGeom>
          <a:noFill/>
          <a:ln>
            <a:noFill/>
          </a:ln>
        </p:spPr>
        <p:txBody>
          <a:bodyPr spcFirstLastPara="1" wrap="square" lIns="91425" tIns="45700" rIns="91425" bIns="45700" anchor="t" anchorCtr="0">
            <a:normAutofit/>
          </a:bodyPr>
          <a:lstStyle/>
          <a:p>
            <a:pPr marL="457200" lvl="0" indent="-419100" algn="l" rtl="0">
              <a:lnSpc>
                <a:spcPct val="90000"/>
              </a:lnSpc>
              <a:spcBef>
                <a:spcPts val="0"/>
              </a:spcBef>
              <a:spcAft>
                <a:spcPts val="0"/>
              </a:spcAft>
              <a:buSzPts val="3000"/>
              <a:buChar char="•"/>
            </a:pPr>
            <a:r>
              <a:rPr lang="zh-CN" sz="3000"/>
              <a:t>石灰岩受到擠壓產生破裂，垂直破裂面將岩石分割成網狀。</a:t>
            </a:r>
            <a:endParaRPr sz="3000"/>
          </a:p>
          <a:p>
            <a:pPr marL="457200" lvl="0" indent="-419100" algn="l" rtl="0">
              <a:lnSpc>
                <a:spcPct val="90000"/>
              </a:lnSpc>
              <a:spcBef>
                <a:spcPts val="0"/>
              </a:spcBef>
              <a:spcAft>
                <a:spcPts val="0"/>
              </a:spcAft>
              <a:buSzPts val="3000"/>
              <a:buChar char="•"/>
            </a:pPr>
            <a:r>
              <a:rPr lang="zh-CN" sz="3000"/>
              <a:t>水沿著垂直破裂面溶蝕，隨著裂隙加深加寬，分離出石峰石柱。</a:t>
            </a:r>
            <a:endParaRPr sz="3000"/>
          </a:p>
          <a:p>
            <a:pPr marL="457200" lvl="0" indent="-419100" algn="l" rtl="0">
              <a:lnSpc>
                <a:spcPct val="90000"/>
              </a:lnSpc>
              <a:spcBef>
                <a:spcPts val="0"/>
              </a:spcBef>
              <a:spcAft>
                <a:spcPts val="0"/>
              </a:spcAft>
              <a:buSzPts val="3000"/>
              <a:buChar char="•"/>
            </a:pPr>
            <a:r>
              <a:rPr lang="zh-CN" sz="3000"/>
              <a:t>尖銳的石峰石柱組合在一起，形成了石林。</a:t>
            </a:r>
            <a:endParaRPr sz="3000"/>
          </a:p>
        </p:txBody>
      </p:sp>
      <p:sp>
        <p:nvSpPr>
          <p:cNvPr id="156" name="Google Shape;156;p7"/>
          <p:cNvSpPr txBox="1"/>
          <p:nvPr/>
        </p:nvSpPr>
        <p:spPr>
          <a:xfrm>
            <a:off x="366250" y="3187050"/>
            <a:ext cx="4525500" cy="5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4500">
                <a:latin typeface="Calibri"/>
                <a:ea typeface="Calibri"/>
                <a:cs typeface="Calibri"/>
                <a:sym typeface="Calibri"/>
              </a:rPr>
              <a:t>石林形成過程</a:t>
            </a:r>
            <a:endParaRPr sz="45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
          <p:cNvSpPr txBox="1">
            <a:spLocks noGrp="1"/>
          </p:cNvSpPr>
          <p:nvPr>
            <p:ph type="body" idx="1"/>
          </p:nvPr>
        </p:nvSpPr>
        <p:spPr>
          <a:xfrm>
            <a:off x="454961" y="1000062"/>
            <a:ext cx="7792500" cy="3034351"/>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Clr>
                <a:srgbClr val="20124D"/>
              </a:buClr>
              <a:buSzPts val="1800"/>
              <a:buChar char="•"/>
            </a:pPr>
            <a:r>
              <a:rPr lang="zh-CN" altLang="en-US" sz="3200" kern="1200" dirty="0">
                <a:solidFill>
                  <a:schemeClr val="accent2">
                    <a:lumMod val="75000"/>
                  </a:schemeClr>
                </a:solidFill>
                <a:latin typeface="+mn-lt"/>
                <a:ea typeface="+mn-ea"/>
                <a:cs typeface="+mn-cs"/>
                <a:sym typeface="Arial" panose="020B0604020202090204"/>
              </a:rPr>
              <a:t>石林獨特的地理環境和優秀保育的工作</a:t>
            </a:r>
            <a:endParaRPr lang="en-US" altLang="zh-CN" sz="3200" kern="1200" dirty="0">
              <a:solidFill>
                <a:schemeClr val="accent2">
                  <a:lumMod val="75000"/>
                </a:schemeClr>
              </a:solidFill>
              <a:latin typeface="+mn-lt"/>
              <a:ea typeface="+mn-ea"/>
              <a:cs typeface="+mn-cs"/>
              <a:sym typeface="Arial" panose="020B0604020202090204"/>
            </a:endParaRPr>
          </a:p>
          <a:p>
            <a:pPr marL="457200" lvl="0" indent="-342900" algn="l" rtl="0">
              <a:lnSpc>
                <a:spcPct val="90000"/>
              </a:lnSpc>
              <a:spcBef>
                <a:spcPts val="0"/>
              </a:spcBef>
              <a:spcAft>
                <a:spcPts val="0"/>
              </a:spcAft>
              <a:buClr>
                <a:srgbClr val="20124D"/>
              </a:buClr>
              <a:buSzPts val="1800"/>
              <a:buChar char="•"/>
            </a:pPr>
            <a:endParaRPr lang="en-US" altLang="zh-CN" sz="3200" kern="1200" dirty="0">
              <a:solidFill>
                <a:schemeClr val="accent2">
                  <a:lumMod val="75000"/>
                </a:schemeClr>
              </a:solidFill>
              <a:latin typeface="+mn-lt"/>
              <a:ea typeface="+mn-ea"/>
              <a:cs typeface="+mn-cs"/>
              <a:sym typeface="Arial" panose="020B0604020202090204"/>
            </a:endParaRPr>
          </a:p>
          <a:p>
            <a:pPr marL="457200" lvl="0" indent="-342900" algn="l" rtl="0">
              <a:lnSpc>
                <a:spcPct val="90000"/>
              </a:lnSpc>
              <a:spcBef>
                <a:spcPts val="0"/>
              </a:spcBef>
              <a:spcAft>
                <a:spcPts val="0"/>
              </a:spcAft>
              <a:buClr>
                <a:srgbClr val="20124D"/>
              </a:buClr>
              <a:buSzPts val="1800"/>
              <a:buChar char="•"/>
            </a:pPr>
            <a:r>
              <a:rPr lang="zh-CN" altLang="en-US" sz="3200" kern="1200" dirty="0">
                <a:solidFill>
                  <a:schemeClr val="accent2">
                    <a:lumMod val="75000"/>
                  </a:schemeClr>
                </a:solidFill>
                <a:latin typeface="+mn-lt"/>
                <a:ea typeface="+mn-ea"/>
                <a:cs typeface="+mn-cs"/>
                <a:sym typeface="Arial" panose="020B0604020202090204"/>
              </a:rPr>
              <a:t>探究中國自然的生態保育方式</a:t>
            </a:r>
            <a:endParaRPr lang="en-US" altLang="zh-CN" sz="3200" kern="1200" dirty="0">
              <a:solidFill>
                <a:schemeClr val="accent2">
                  <a:lumMod val="75000"/>
                </a:schemeClr>
              </a:solidFill>
              <a:latin typeface="+mn-lt"/>
              <a:ea typeface="+mn-ea"/>
              <a:cs typeface="+mn-cs"/>
              <a:sym typeface="Arial" panose="020B0604020202090204"/>
            </a:endParaRPr>
          </a:p>
          <a:p>
            <a:pPr marL="457200" lvl="0" indent="-342900" algn="l" rtl="0">
              <a:lnSpc>
                <a:spcPct val="90000"/>
              </a:lnSpc>
              <a:spcBef>
                <a:spcPts val="0"/>
              </a:spcBef>
              <a:spcAft>
                <a:spcPts val="0"/>
              </a:spcAft>
              <a:buClr>
                <a:srgbClr val="20124D"/>
              </a:buClr>
              <a:buSzPts val="1800"/>
              <a:buChar char="•"/>
            </a:pPr>
            <a:endParaRPr sz="3200" kern="1200" dirty="0">
              <a:solidFill>
                <a:schemeClr val="accent2">
                  <a:lumMod val="75000"/>
                </a:schemeClr>
              </a:solidFill>
              <a:latin typeface="+mn-lt"/>
              <a:ea typeface="+mn-ea"/>
              <a:cs typeface="+mn-cs"/>
              <a:sym typeface="Arial" panose="020B0604020202090204"/>
            </a:endParaRPr>
          </a:p>
          <a:p>
            <a:pPr marL="457200" lvl="0" indent="-342900" algn="l" rtl="0">
              <a:lnSpc>
                <a:spcPct val="90000"/>
              </a:lnSpc>
              <a:spcBef>
                <a:spcPts val="0"/>
              </a:spcBef>
              <a:spcAft>
                <a:spcPts val="0"/>
              </a:spcAft>
              <a:buClr>
                <a:srgbClr val="20124D"/>
              </a:buClr>
              <a:buSzPts val="1800"/>
              <a:buFont typeface="Arial" panose="020B0604020202090204"/>
              <a:buChar char="•"/>
            </a:pPr>
            <a:r>
              <a:rPr lang="zh-CN" altLang="en-US" sz="3200" kern="1200" dirty="0">
                <a:solidFill>
                  <a:schemeClr val="accent2">
                    <a:lumMod val="75000"/>
                  </a:schemeClr>
                </a:solidFill>
                <a:latin typeface="+mn-lt"/>
                <a:ea typeface="+mn-ea"/>
                <a:cs typeface="+mn-cs"/>
                <a:sym typeface="Arial" panose="020B0604020202090204"/>
              </a:rPr>
              <a:t>從地理的角度去討論昆明石林景區是否符合可持續旅遊的準則</a:t>
            </a:r>
            <a:endParaRPr sz="3200" kern="1200" dirty="0">
              <a:solidFill>
                <a:schemeClr val="accent2">
                  <a:lumMod val="75000"/>
                </a:schemeClr>
              </a:solidFill>
              <a:latin typeface="+mn-lt"/>
              <a:ea typeface="+mn-ea"/>
              <a:cs typeface="+mn-cs"/>
              <a:sym typeface="Arial" panose="020B0604020202090204"/>
            </a:endParaRPr>
          </a:p>
          <a:p>
            <a:pPr marL="457200" lvl="0" indent="-342900" algn="l" rtl="0">
              <a:lnSpc>
                <a:spcPct val="90000"/>
              </a:lnSpc>
              <a:spcBef>
                <a:spcPts val="0"/>
              </a:spcBef>
              <a:spcAft>
                <a:spcPts val="0"/>
              </a:spcAft>
              <a:buClr>
                <a:srgbClr val="20124D"/>
              </a:buClr>
              <a:buSzPts val="1800"/>
              <a:buChar char="•"/>
            </a:pPr>
            <a:endParaRPr dirty="0">
              <a:solidFill>
                <a:srgbClr val="20124D"/>
              </a:solidFill>
              <a:latin typeface="Arial" panose="020B0604020202090204"/>
              <a:ea typeface="Arial" panose="020B0604020202090204"/>
              <a:cs typeface="Arial" panose="020B0604020202090204"/>
              <a:sym typeface="Arial" panose="020B0604020202090204"/>
            </a:endParaRPr>
          </a:p>
        </p:txBody>
      </p:sp>
      <p:sp>
        <p:nvSpPr>
          <p:cNvPr id="169" name="Google Shape;169;p2"/>
          <p:cNvSpPr txBox="1"/>
          <p:nvPr/>
        </p:nvSpPr>
        <p:spPr>
          <a:xfrm>
            <a:off x="857111" y="309473"/>
            <a:ext cx="3494100" cy="10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3600" dirty="0">
                <a:latin typeface="Calibri"/>
                <a:ea typeface="Calibri"/>
                <a:cs typeface="Calibri"/>
                <a:sym typeface="Calibri"/>
              </a:rPr>
              <a:t>探究目的</a:t>
            </a:r>
            <a:endParaRPr sz="3600" dirty="0">
              <a:latin typeface="Calibri"/>
              <a:ea typeface="Calibri"/>
              <a:cs typeface="Calibri"/>
              <a:sym typeface="Calibri"/>
            </a:endParaRPr>
          </a:p>
        </p:txBody>
      </p:sp>
      <p:pic>
        <p:nvPicPr>
          <p:cNvPr id="4" name="Google Shape;291;p22">
            <a:extLst>
              <a:ext uri="{FF2B5EF4-FFF2-40B4-BE49-F238E27FC236}">
                <a16:creationId xmlns:a16="http://schemas.microsoft.com/office/drawing/2014/main" id="{A47544B5-0921-4912-A8B8-633BA3BE2FD6}"/>
              </a:ext>
            </a:extLst>
          </p:cNvPr>
          <p:cNvPicPr preferRelativeResize="0"/>
          <p:nvPr/>
        </p:nvPicPr>
        <p:blipFill rotWithShape="1">
          <a:blip r:embed="rId3"/>
          <a:srcRect/>
          <a:stretch>
            <a:fillRect/>
          </a:stretch>
        </p:blipFill>
        <p:spPr>
          <a:xfrm>
            <a:off x="1910752" y="3762564"/>
            <a:ext cx="5280880" cy="3034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614446295b_0_8"/>
          <p:cNvSpPr/>
          <p:nvPr/>
        </p:nvSpPr>
        <p:spPr>
          <a:xfrm>
            <a:off x="2795038" y="2812850"/>
            <a:ext cx="2487300" cy="1208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zh-CN" sz="3000"/>
              <a:t>   石林</a:t>
            </a:r>
            <a:endParaRPr sz="3000"/>
          </a:p>
          <a:p>
            <a:pPr marL="0" lvl="0" indent="0" algn="just" rtl="0">
              <a:spcBef>
                <a:spcPts val="0"/>
              </a:spcBef>
              <a:spcAft>
                <a:spcPts val="0"/>
              </a:spcAft>
              <a:buNone/>
            </a:pPr>
            <a:r>
              <a:rPr lang="zh-CN" sz="3000"/>
              <a:t>  風景區</a:t>
            </a:r>
            <a:endParaRPr sz="3000"/>
          </a:p>
        </p:txBody>
      </p:sp>
      <p:sp>
        <p:nvSpPr>
          <p:cNvPr id="176" name="Google Shape;176;g614446295b_0_8"/>
          <p:cNvSpPr/>
          <p:nvPr/>
        </p:nvSpPr>
        <p:spPr>
          <a:xfrm>
            <a:off x="6017100" y="2889850"/>
            <a:ext cx="3032100" cy="120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2400" dirty="0"/>
              <a:t>1.</a:t>
            </a:r>
            <a:r>
              <a:rPr lang="zh-TW" altLang="en-US" sz="2400" dirty="0"/>
              <a:t>申請</a:t>
            </a:r>
            <a:r>
              <a:rPr lang="zh-CN" sz="2400" dirty="0"/>
              <a:t>成為</a:t>
            </a:r>
            <a:r>
              <a:rPr lang="zh-CN" sz="2400" u="sng" dirty="0">
                <a:solidFill>
                  <a:schemeClr val="hlink"/>
                </a:solidFill>
                <a:hlinkClick r:id="rId3" action="ppaction://hlinksldjump"/>
              </a:rPr>
              <a:t>世界自然遺產</a:t>
            </a:r>
            <a:endParaRPr sz="2400" dirty="0"/>
          </a:p>
        </p:txBody>
      </p:sp>
      <p:sp>
        <p:nvSpPr>
          <p:cNvPr id="178" name="Google Shape;178;g614446295b_0_8"/>
          <p:cNvSpPr/>
          <p:nvPr/>
        </p:nvSpPr>
        <p:spPr>
          <a:xfrm>
            <a:off x="2765350" y="639425"/>
            <a:ext cx="2688600" cy="110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zh-CN" sz="2400" u="sng" dirty="0">
                <a:solidFill>
                  <a:schemeClr val="hlink"/>
                </a:solidFill>
              </a:rPr>
              <a:t>2.</a:t>
            </a:r>
            <a:r>
              <a:rPr lang="zh-CN" sz="2400" u="sng" dirty="0">
                <a:solidFill>
                  <a:schemeClr val="hlink"/>
                </a:solidFill>
                <a:hlinkClick r:id="rId4" action="ppaction://hlinksldjump"/>
              </a:rPr>
              <a:t>保育</a:t>
            </a:r>
            <a:r>
              <a:rPr lang="zh-TW" altLang="en-US" sz="2400" u="sng" dirty="0">
                <a:solidFill>
                  <a:schemeClr val="hlink"/>
                </a:solidFill>
              </a:rPr>
              <a:t>政策</a:t>
            </a:r>
            <a:r>
              <a:rPr lang="zh-CN" altLang="zh-HK" sz="2400" dirty="0"/>
              <a:t>、</a:t>
            </a:r>
            <a:r>
              <a:rPr lang="zh-TW" altLang="en-US" sz="2400" u="sng" dirty="0">
                <a:solidFill>
                  <a:schemeClr val="hlink"/>
                </a:solidFill>
              </a:rPr>
              <a:t>環境</a:t>
            </a:r>
            <a:r>
              <a:rPr lang="zh-CN" altLang="zh-HK" sz="2400" dirty="0"/>
              <a:t>管理規管、保護</a:t>
            </a:r>
            <a:endParaRPr sz="2400" dirty="0"/>
          </a:p>
        </p:txBody>
      </p:sp>
      <p:sp>
        <p:nvSpPr>
          <p:cNvPr id="179" name="Google Shape;179;g614446295b_0_8"/>
          <p:cNvSpPr/>
          <p:nvPr/>
        </p:nvSpPr>
        <p:spPr>
          <a:xfrm>
            <a:off x="2581600" y="5199375"/>
            <a:ext cx="3257400" cy="137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2400" u="sng" dirty="0">
                <a:solidFill>
                  <a:schemeClr val="hlink"/>
                </a:solidFill>
              </a:rPr>
              <a:t>3</a:t>
            </a:r>
            <a:r>
              <a:rPr lang="zh-CN" sz="2400" u="sng" dirty="0">
                <a:solidFill>
                  <a:schemeClr val="hlink"/>
                </a:solidFill>
              </a:rPr>
              <a:t>.</a:t>
            </a:r>
            <a:r>
              <a:rPr lang="zh-CN" sz="2400" u="sng" dirty="0">
                <a:solidFill>
                  <a:schemeClr val="hlink"/>
                </a:solidFill>
                <a:hlinkClick r:id="rId5" action="ppaction://hlinksldjump"/>
              </a:rPr>
              <a:t>可持續旅遊</a:t>
            </a:r>
            <a:endParaRPr sz="2400" dirty="0"/>
          </a:p>
        </p:txBody>
      </p:sp>
      <p:sp>
        <p:nvSpPr>
          <p:cNvPr id="180" name="Google Shape;180;g614446295b_0_8"/>
          <p:cNvSpPr/>
          <p:nvPr/>
        </p:nvSpPr>
        <p:spPr>
          <a:xfrm>
            <a:off x="5282350" y="3150875"/>
            <a:ext cx="817800" cy="532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614446295b_0_8"/>
          <p:cNvSpPr/>
          <p:nvPr/>
        </p:nvSpPr>
        <p:spPr>
          <a:xfrm>
            <a:off x="3778150" y="1741025"/>
            <a:ext cx="521100" cy="10896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g614446295b_0_8"/>
          <p:cNvSpPr/>
          <p:nvPr/>
        </p:nvSpPr>
        <p:spPr>
          <a:xfrm>
            <a:off x="3801700" y="4020950"/>
            <a:ext cx="615900" cy="1208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矩形 1">
            <a:extLst>
              <a:ext uri="{FF2B5EF4-FFF2-40B4-BE49-F238E27FC236}">
                <a16:creationId xmlns:a16="http://schemas.microsoft.com/office/drawing/2014/main" id="{627C530C-E88F-4E70-B2E4-91975F4495BE}"/>
              </a:ext>
            </a:extLst>
          </p:cNvPr>
          <p:cNvSpPr/>
          <p:nvPr/>
        </p:nvSpPr>
        <p:spPr>
          <a:xfrm>
            <a:off x="1712130" y="118923"/>
            <a:ext cx="5292352" cy="461665"/>
          </a:xfrm>
          <a:prstGeom prst="rect">
            <a:avLst/>
          </a:prstGeom>
        </p:spPr>
        <p:txBody>
          <a:bodyPr wrap="square">
            <a:spAutoFit/>
          </a:bodyPr>
          <a:lstStyle/>
          <a:p>
            <a:r>
              <a:rPr lang="zh-TW" altLang="en-US" sz="2400" dirty="0">
                <a:solidFill>
                  <a:srgbClr val="FF0000"/>
                </a:solidFill>
              </a:rPr>
              <a:t>中國用以下的方式保育自然生態</a:t>
            </a:r>
            <a:endParaRPr lang="zh-HK" altLang="en-US" sz="24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9"/>
          <p:cNvPicPr preferRelativeResize="0"/>
          <p:nvPr/>
        </p:nvPicPr>
        <p:blipFill rotWithShape="1">
          <a:blip r:embed="rId3"/>
          <a:srcRect/>
          <a:stretch>
            <a:fillRect/>
          </a:stretch>
        </p:blipFill>
        <p:spPr>
          <a:xfrm>
            <a:off x="1101530" y="1679602"/>
            <a:ext cx="2979700" cy="1985550"/>
          </a:xfrm>
          <a:prstGeom prst="rect">
            <a:avLst/>
          </a:prstGeom>
          <a:noFill/>
          <a:ln>
            <a:noFill/>
          </a:ln>
        </p:spPr>
      </p:pic>
      <p:pic>
        <p:nvPicPr>
          <p:cNvPr id="189" name="Google Shape;189;p9"/>
          <p:cNvPicPr preferRelativeResize="0"/>
          <p:nvPr/>
        </p:nvPicPr>
        <p:blipFill rotWithShape="1">
          <a:blip r:embed="rId4"/>
          <a:srcRect/>
          <a:stretch>
            <a:fillRect/>
          </a:stretch>
        </p:blipFill>
        <p:spPr>
          <a:xfrm>
            <a:off x="4870885" y="1304045"/>
            <a:ext cx="4262325" cy="2836925"/>
          </a:xfrm>
          <a:prstGeom prst="rect">
            <a:avLst/>
          </a:prstGeom>
          <a:noFill/>
          <a:ln>
            <a:noFill/>
          </a:ln>
        </p:spPr>
      </p:pic>
      <p:pic>
        <p:nvPicPr>
          <p:cNvPr id="190" name="Google Shape;190;p9"/>
          <p:cNvPicPr preferRelativeResize="0"/>
          <p:nvPr/>
        </p:nvPicPr>
        <p:blipFill rotWithShape="1">
          <a:blip r:embed="rId5"/>
          <a:srcRect/>
          <a:stretch>
            <a:fillRect/>
          </a:stretch>
        </p:blipFill>
        <p:spPr>
          <a:xfrm>
            <a:off x="390869" y="527050"/>
            <a:ext cx="8742326" cy="1124575"/>
          </a:xfrm>
          <a:prstGeom prst="rect">
            <a:avLst/>
          </a:prstGeom>
          <a:noFill/>
          <a:ln>
            <a:noFill/>
          </a:ln>
        </p:spPr>
      </p:pic>
      <p:sp>
        <p:nvSpPr>
          <p:cNvPr id="191" name="Google Shape;191;p9"/>
          <p:cNvSpPr txBox="1">
            <a:spLocks noGrp="1"/>
          </p:cNvSpPr>
          <p:nvPr>
            <p:ph type="body" idx="1"/>
          </p:nvPr>
        </p:nvSpPr>
        <p:spPr>
          <a:xfrm>
            <a:off x="623575" y="3769350"/>
            <a:ext cx="7442700" cy="31920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None/>
            </a:pPr>
            <a:r>
              <a:rPr lang="zh-CN" dirty="0">
                <a:solidFill>
                  <a:srgbClr val="000000"/>
                </a:solidFill>
                <a:latin typeface="Arial" panose="020B0604020202090204"/>
                <a:ea typeface="Arial" panose="020B0604020202090204"/>
                <a:cs typeface="Arial" panose="020B0604020202090204"/>
                <a:sym typeface="Arial" panose="020B0604020202090204"/>
              </a:rPr>
              <a:t>旅遊</a:t>
            </a:r>
            <a:r>
              <a:rPr lang="zh-TW" altLang="en-US" dirty="0">
                <a:solidFill>
                  <a:srgbClr val="000000"/>
                </a:solidFill>
                <a:latin typeface="Arial" panose="020B0604020202090204"/>
                <a:ea typeface="Arial" panose="020B0604020202090204"/>
                <a:cs typeface="Arial" panose="020B0604020202090204"/>
                <a:sym typeface="Arial" panose="020B0604020202090204"/>
              </a:rPr>
              <a:t>概況</a:t>
            </a:r>
            <a:r>
              <a:rPr lang="zh-CN" dirty="0">
                <a:solidFill>
                  <a:srgbClr val="000000"/>
                </a:solidFill>
                <a:latin typeface="Arial" panose="020B0604020202090204"/>
                <a:ea typeface="Arial" panose="020B0604020202090204"/>
                <a:cs typeface="Arial" panose="020B0604020202090204"/>
                <a:sym typeface="Arial" panose="020B0604020202090204"/>
              </a:rPr>
              <a:t>：</a:t>
            </a:r>
            <a:endParaRPr dirty="0">
              <a:solidFill>
                <a:srgbClr val="000000"/>
              </a:solidFill>
              <a:latin typeface="Arial" panose="020B0604020202090204"/>
              <a:ea typeface="Arial" panose="020B0604020202090204"/>
              <a:cs typeface="Arial" panose="020B0604020202090204"/>
              <a:sym typeface="Arial" panose="020B0604020202090204"/>
            </a:endParaRPr>
          </a:p>
          <a:p>
            <a:pPr marL="393700" lvl="0" indent="-457200" algn="l" rtl="0">
              <a:lnSpc>
                <a:spcPct val="90000"/>
              </a:lnSpc>
              <a:spcBef>
                <a:spcPts val="1000"/>
              </a:spcBef>
              <a:spcAft>
                <a:spcPts val="0"/>
              </a:spcAft>
              <a:buClr>
                <a:srgbClr val="000000"/>
              </a:buClr>
              <a:buSzPts val="2800"/>
              <a:buFont typeface="Wingdings" panose="05000000000000000000" pitchFamily="2" charset="2"/>
              <a:buChar char="n"/>
            </a:pPr>
            <a:r>
              <a:rPr lang="zh-CN" dirty="0">
                <a:solidFill>
                  <a:srgbClr val="000000"/>
                </a:solidFill>
                <a:latin typeface="Arial" panose="020B0604020202090204"/>
                <a:ea typeface="Arial" panose="020B0604020202090204"/>
                <a:cs typeface="Arial" panose="020B0604020202090204"/>
                <a:sym typeface="Arial" panose="020B0604020202090204"/>
              </a:rPr>
              <a:t>保護自然景觀 ，發展旅遊業</a:t>
            </a:r>
            <a:endParaRPr dirty="0">
              <a:solidFill>
                <a:srgbClr val="000000"/>
              </a:solidFill>
              <a:latin typeface="Arial" panose="020B0604020202090204"/>
              <a:ea typeface="Arial" panose="020B0604020202090204"/>
              <a:cs typeface="Arial" panose="020B0604020202090204"/>
              <a:sym typeface="Arial" panose="020B0604020202090204"/>
            </a:endParaRPr>
          </a:p>
          <a:p>
            <a:pPr marL="228600" lvl="0" indent="0" algn="l" rtl="0">
              <a:lnSpc>
                <a:spcPct val="90000"/>
              </a:lnSpc>
              <a:spcBef>
                <a:spcPts val="1000"/>
              </a:spcBef>
              <a:spcAft>
                <a:spcPts val="0"/>
              </a:spcAft>
              <a:buNone/>
            </a:pPr>
            <a:r>
              <a:rPr lang="en-US" altLang="zh-CN" dirty="0">
                <a:solidFill>
                  <a:srgbClr val="000000"/>
                </a:solidFill>
                <a:latin typeface="Arial" panose="020B0604020202090204"/>
                <a:ea typeface="Arial" panose="020B0604020202090204"/>
                <a:cs typeface="Arial" panose="020B0604020202090204"/>
                <a:sym typeface="Arial" panose="020B0604020202090204"/>
              </a:rPr>
              <a:t>  </a:t>
            </a:r>
            <a:r>
              <a:rPr lang="zh-CN" dirty="0">
                <a:solidFill>
                  <a:srgbClr val="000000"/>
                </a:solidFill>
                <a:latin typeface="Arial" panose="020B0604020202090204"/>
                <a:ea typeface="Arial" panose="020B0604020202090204"/>
                <a:cs typeface="Arial" panose="020B0604020202090204"/>
                <a:sym typeface="Arial" panose="020B0604020202090204"/>
              </a:rPr>
              <a:t>申報世界文化遺產建立</a:t>
            </a:r>
            <a:r>
              <a:rPr lang="zh-CN" dirty="0">
                <a:solidFill>
                  <a:srgbClr val="FF0000"/>
                </a:solidFill>
                <a:latin typeface="Arial" panose="020B0604020202090204"/>
                <a:ea typeface="Arial" panose="020B0604020202090204"/>
                <a:cs typeface="Arial" panose="020B0604020202090204"/>
                <a:sym typeface="Arial" panose="020B0604020202090204"/>
              </a:rPr>
              <a:t>風景名勝區</a:t>
            </a:r>
            <a:r>
              <a:rPr lang="zh-CN" dirty="0">
                <a:solidFill>
                  <a:srgbClr val="000000"/>
                </a:solidFill>
                <a:latin typeface="Arial" panose="020B0604020202090204"/>
                <a:ea typeface="Arial" panose="020B0604020202090204"/>
                <a:cs typeface="Arial" panose="020B0604020202090204"/>
                <a:sym typeface="Arial" panose="020B0604020202090204"/>
              </a:rPr>
              <a:t>。</a:t>
            </a:r>
            <a:endParaRPr dirty="0">
              <a:solidFill>
                <a:srgbClr val="000000"/>
              </a:solidFill>
              <a:latin typeface="Arial" panose="020B0604020202090204"/>
              <a:ea typeface="Arial" panose="020B0604020202090204"/>
              <a:cs typeface="Arial" panose="020B0604020202090204"/>
              <a:sym typeface="Arial" panose="020B0604020202090204"/>
            </a:endParaRPr>
          </a:p>
          <a:p>
            <a:pPr marL="393700" lvl="0" indent="-457200" algn="l" rtl="0">
              <a:lnSpc>
                <a:spcPct val="90000"/>
              </a:lnSpc>
              <a:spcBef>
                <a:spcPts val="1000"/>
              </a:spcBef>
              <a:spcAft>
                <a:spcPts val="0"/>
              </a:spcAft>
              <a:buClr>
                <a:srgbClr val="000000"/>
              </a:buClr>
              <a:buSzPts val="2800"/>
              <a:buFont typeface="Wingdings" panose="05000000000000000000" pitchFamily="2" charset="2"/>
              <a:buChar char="n"/>
            </a:pPr>
            <a:r>
              <a:rPr lang="zh-CN" dirty="0">
                <a:solidFill>
                  <a:srgbClr val="000000"/>
                </a:solidFill>
                <a:latin typeface="Arial" panose="020B0604020202090204"/>
                <a:ea typeface="Arial" panose="020B0604020202090204"/>
                <a:cs typeface="Arial" panose="020B0604020202090204"/>
                <a:sym typeface="Arial" panose="020B0604020202090204"/>
              </a:rPr>
              <a:t>當地</a:t>
            </a:r>
            <a:r>
              <a:rPr lang="zh-TW" altLang="en-US" dirty="0">
                <a:solidFill>
                  <a:srgbClr val="000000"/>
                </a:solidFill>
                <a:latin typeface="Arial" panose="020B0604020202090204"/>
                <a:ea typeface="Arial" panose="020B0604020202090204"/>
                <a:cs typeface="Arial" panose="020B0604020202090204"/>
                <a:sym typeface="Arial" panose="020B0604020202090204"/>
              </a:rPr>
              <a:t>民族</a:t>
            </a:r>
            <a:r>
              <a:rPr lang="zh-CN" dirty="0">
                <a:solidFill>
                  <a:srgbClr val="FF0000"/>
                </a:solidFill>
                <a:latin typeface="Arial" panose="020B0604020202090204"/>
                <a:ea typeface="Arial" panose="020B0604020202090204"/>
                <a:cs typeface="Arial" panose="020B0604020202090204"/>
                <a:sym typeface="Arial" panose="020B0604020202090204"/>
              </a:rPr>
              <a:t>阿詩瑪文化</a:t>
            </a:r>
            <a:r>
              <a:rPr lang="zh-CN" dirty="0">
                <a:solidFill>
                  <a:srgbClr val="000000"/>
                </a:solidFill>
                <a:latin typeface="Arial" panose="020B0604020202090204"/>
                <a:ea typeface="Arial" panose="020B0604020202090204"/>
                <a:cs typeface="Arial" panose="020B0604020202090204"/>
                <a:sym typeface="Arial" panose="020B0604020202090204"/>
              </a:rPr>
              <a:t>相結合，旅遊者能夠了解當地文化</a:t>
            </a:r>
            <a:endParaRPr dirty="0">
              <a:solidFill>
                <a:srgbClr val="000000"/>
              </a:solidFill>
              <a:latin typeface="Arial" panose="020B0604020202090204"/>
              <a:ea typeface="Arial" panose="020B0604020202090204"/>
              <a:cs typeface="Arial" panose="020B0604020202090204"/>
              <a:sym typeface="Arial" panose="020B0604020202090204"/>
            </a:endParaRPr>
          </a:p>
          <a:p>
            <a:pPr marL="393700" lvl="0" indent="-457200" algn="l" rtl="0">
              <a:lnSpc>
                <a:spcPct val="90000"/>
              </a:lnSpc>
              <a:spcBef>
                <a:spcPts val="0"/>
              </a:spcBef>
              <a:spcAft>
                <a:spcPts val="0"/>
              </a:spcAft>
              <a:buClr>
                <a:srgbClr val="000000"/>
              </a:buClr>
              <a:buSzPts val="2800"/>
              <a:buFont typeface="Wingdings" panose="05000000000000000000" pitchFamily="2" charset="2"/>
              <a:buChar char="n"/>
            </a:pPr>
            <a:r>
              <a:rPr lang="zh-CN" dirty="0">
                <a:solidFill>
                  <a:srgbClr val="000000"/>
                </a:solidFill>
                <a:latin typeface="Arial" panose="020B0604020202090204"/>
                <a:ea typeface="Arial" panose="020B0604020202090204"/>
                <a:cs typeface="Arial" panose="020B0604020202090204"/>
                <a:sym typeface="Arial" panose="020B0604020202090204"/>
              </a:rPr>
              <a:t>建立</a:t>
            </a:r>
            <a:r>
              <a:rPr lang="zh-CN" dirty="0">
                <a:solidFill>
                  <a:srgbClr val="FF0000"/>
                </a:solidFill>
                <a:latin typeface="Arial" panose="020B0604020202090204"/>
                <a:ea typeface="Arial" panose="020B0604020202090204"/>
                <a:cs typeface="Arial" panose="020B0604020202090204"/>
                <a:sym typeface="Arial" panose="020B0604020202090204"/>
              </a:rPr>
              <a:t>自然型活動</a:t>
            </a:r>
            <a:r>
              <a:rPr lang="zh-CN" dirty="0">
                <a:solidFill>
                  <a:srgbClr val="000000"/>
                </a:solidFill>
                <a:latin typeface="Arial" panose="020B0604020202090204"/>
                <a:ea typeface="Arial" panose="020B0604020202090204"/>
                <a:cs typeface="Arial" panose="020B0604020202090204"/>
                <a:sym typeface="Arial" panose="020B0604020202090204"/>
              </a:rPr>
              <a:t>項目，開設溫泉的設施</a:t>
            </a:r>
            <a:endParaRPr dirty="0">
              <a:solidFill>
                <a:srgbClr val="000000"/>
              </a:solidFill>
              <a:latin typeface="Arial" panose="020B0604020202090204"/>
              <a:ea typeface="Arial" panose="020B0604020202090204"/>
              <a:cs typeface="Arial" panose="020B0604020202090204"/>
              <a:sym typeface="Arial" panose="020B0604020202090204"/>
            </a:endParaRPr>
          </a:p>
          <a:p>
            <a:pPr marL="228600" lvl="0" indent="0" algn="l" rtl="0">
              <a:lnSpc>
                <a:spcPct val="90000"/>
              </a:lnSpc>
              <a:spcBef>
                <a:spcPts val="1000"/>
              </a:spcBef>
              <a:spcAft>
                <a:spcPts val="0"/>
              </a:spcAft>
              <a:buNone/>
            </a:pPr>
            <a:endParaRPr dirty="0">
              <a:solidFill>
                <a:srgbClr val="000000"/>
              </a:solidFill>
              <a:latin typeface="Arial" panose="020B0604020202090204"/>
              <a:ea typeface="Arial" panose="020B0604020202090204"/>
              <a:cs typeface="Arial" panose="020B0604020202090204"/>
              <a:sym typeface="Arial" panose="020B060402020209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0"/>
          <p:cNvSpPr txBox="1">
            <a:spLocks noGrp="1"/>
          </p:cNvSpPr>
          <p:nvPr>
            <p:ph type="body" idx="1"/>
          </p:nvPr>
        </p:nvSpPr>
        <p:spPr>
          <a:xfrm>
            <a:off x="541650" y="2283450"/>
            <a:ext cx="8282700" cy="4351200"/>
          </a:xfrm>
          <a:prstGeom prst="rect">
            <a:avLst/>
          </a:prstGeom>
          <a:noFill/>
          <a:ln>
            <a:noFill/>
          </a:ln>
        </p:spPr>
        <p:txBody>
          <a:bodyPr spcFirstLastPara="1" wrap="square" lIns="91425" tIns="45700" rIns="91425" bIns="45700" anchor="t" anchorCtr="0">
            <a:noAutofit/>
          </a:bodyPr>
          <a:lstStyle/>
          <a:p>
            <a:pPr indent="-457200">
              <a:spcBef>
                <a:spcPts val="0"/>
              </a:spcBef>
              <a:buSzPts val="2800"/>
            </a:pPr>
            <a:r>
              <a:rPr lang="zh-TW" altLang="en-US" dirty="0">
                <a:latin typeface="Arial" panose="020B0604020202090204"/>
                <a:ea typeface="Arial" panose="020B0604020202090204"/>
                <a:cs typeface="Arial" panose="020B0604020202090204"/>
                <a:sym typeface="Arial" panose="020B0604020202090204"/>
              </a:rPr>
              <a:t>政府</a:t>
            </a:r>
            <a:r>
              <a:rPr lang="zh-CN" dirty="0">
                <a:latin typeface="Arial" panose="020B0604020202090204"/>
                <a:ea typeface="Arial" panose="020B0604020202090204"/>
                <a:cs typeface="Arial" panose="020B0604020202090204"/>
                <a:sym typeface="Arial" panose="020B0604020202090204"/>
              </a:rPr>
              <a:t>充分利用獨有的地勢地貌、生物氣象</a:t>
            </a:r>
            <a:r>
              <a:rPr lang="en-US" altLang="zh-CN" dirty="0">
                <a:latin typeface="Arial" panose="020B0604020202090204"/>
                <a:ea typeface="Arial" panose="020B0604020202090204"/>
                <a:cs typeface="Arial" panose="020B0604020202090204"/>
                <a:sym typeface="Arial" panose="020B0604020202090204"/>
              </a:rPr>
              <a:t> </a:t>
            </a:r>
          </a:p>
          <a:p>
            <a:pPr marL="0" indent="0">
              <a:spcBef>
                <a:spcPts val="0"/>
              </a:spcBef>
              <a:buSzPts val="2800"/>
              <a:buNone/>
            </a:pPr>
            <a:r>
              <a:rPr lang="en-US" altLang="zh-CN" dirty="0">
                <a:latin typeface="Arial" panose="020B0604020202090204"/>
                <a:ea typeface="Arial" panose="020B0604020202090204"/>
                <a:cs typeface="Arial" panose="020B0604020202090204"/>
                <a:sym typeface="Arial" panose="020B0604020202090204"/>
              </a:rPr>
              <a:t>    </a:t>
            </a:r>
            <a:r>
              <a:rPr lang="zh-CN" dirty="0">
                <a:latin typeface="Arial" panose="020B0604020202090204"/>
                <a:ea typeface="Arial" panose="020B0604020202090204"/>
                <a:cs typeface="Arial" panose="020B0604020202090204"/>
                <a:sym typeface="Arial" panose="020B0604020202090204"/>
              </a:rPr>
              <a:t>(</a:t>
            </a:r>
            <a:r>
              <a:rPr lang="zh-CN" dirty="0">
                <a:solidFill>
                  <a:srgbClr val="833C0B"/>
                </a:solidFill>
                <a:latin typeface="Arial" panose="020B0604020202090204"/>
                <a:ea typeface="Arial" panose="020B0604020202090204"/>
                <a:cs typeface="Arial" panose="020B0604020202090204"/>
                <a:sym typeface="Arial" panose="020B0604020202090204"/>
              </a:rPr>
              <a:t>乃古石林</a:t>
            </a:r>
            <a:r>
              <a:rPr lang="zh-CN" dirty="0">
                <a:latin typeface="Arial" panose="020B0604020202090204"/>
                <a:ea typeface="Arial" panose="020B0604020202090204"/>
                <a:cs typeface="Arial" panose="020B0604020202090204"/>
                <a:sym typeface="Arial" panose="020B0604020202090204"/>
              </a:rPr>
              <a:t> </a:t>
            </a:r>
            <a:r>
              <a:rPr lang="zh-TW" altLang="en-US" dirty="0">
                <a:latin typeface="Arial" panose="020B0604020202090204"/>
                <a:ea typeface="Arial" panose="020B0604020202090204"/>
                <a:cs typeface="Arial" panose="020B0604020202090204"/>
                <a:sym typeface="Arial" panose="020B0604020202090204"/>
              </a:rPr>
              <a:t>、</a:t>
            </a:r>
            <a:r>
              <a:rPr lang="zh-CN" dirty="0">
                <a:solidFill>
                  <a:srgbClr val="833C0B"/>
                </a:solidFill>
                <a:latin typeface="Arial" panose="020B0604020202090204"/>
                <a:ea typeface="Arial" panose="020B0604020202090204"/>
                <a:cs typeface="Arial" panose="020B0604020202090204"/>
                <a:sym typeface="Arial" panose="020B0604020202090204"/>
              </a:rPr>
              <a:t>長湖等</a:t>
            </a:r>
            <a:r>
              <a:rPr lang="zh-CN" dirty="0">
                <a:latin typeface="Arial" panose="020B0604020202090204"/>
                <a:ea typeface="Arial" panose="020B0604020202090204"/>
                <a:cs typeface="Arial" panose="020B0604020202090204"/>
                <a:sym typeface="Arial" panose="020B0604020202090204"/>
              </a:rPr>
              <a:t>)</a:t>
            </a:r>
            <a:endParaRPr dirty="0">
              <a:latin typeface="Arial" panose="020B0604020202090204"/>
              <a:ea typeface="Arial" panose="020B0604020202090204"/>
              <a:cs typeface="Arial" panose="020B0604020202090204"/>
              <a:sym typeface="Arial" panose="020B0604020202090204"/>
            </a:endParaRPr>
          </a:p>
          <a:p>
            <a:pPr indent="-457200">
              <a:spcBef>
                <a:spcPts val="0"/>
              </a:spcBef>
              <a:buSzPts val="2800"/>
            </a:pPr>
            <a:r>
              <a:rPr lang="zh-CN" dirty="0">
                <a:latin typeface="Arial" panose="020B0604020202090204"/>
                <a:ea typeface="Arial" panose="020B0604020202090204"/>
                <a:cs typeface="Arial" panose="020B0604020202090204"/>
                <a:sym typeface="Arial" panose="020B0604020202090204"/>
              </a:rPr>
              <a:t>將</a:t>
            </a:r>
            <a:r>
              <a:rPr lang="zh-CN" dirty="0">
                <a:solidFill>
                  <a:srgbClr val="833C0B"/>
                </a:solidFill>
                <a:latin typeface="Arial" panose="020B0604020202090204"/>
                <a:ea typeface="Arial" panose="020B0604020202090204"/>
                <a:cs typeface="Arial" panose="020B0604020202090204"/>
                <a:sym typeface="Arial" panose="020B0604020202090204"/>
              </a:rPr>
              <a:t>景區進行規劃</a:t>
            </a:r>
            <a:r>
              <a:rPr lang="zh-CN" dirty="0">
                <a:latin typeface="Arial" panose="020B0604020202090204"/>
                <a:ea typeface="Arial" panose="020B0604020202090204"/>
                <a:cs typeface="Arial" panose="020B0604020202090204"/>
                <a:sym typeface="Arial" panose="020B0604020202090204"/>
              </a:rPr>
              <a:t>，設計</a:t>
            </a:r>
            <a:r>
              <a:rPr lang="zh-CN" dirty="0">
                <a:solidFill>
                  <a:srgbClr val="833C0B"/>
                </a:solidFill>
                <a:latin typeface="Arial" panose="020B0604020202090204"/>
                <a:ea typeface="Arial" panose="020B0604020202090204"/>
                <a:cs typeface="Arial" panose="020B0604020202090204"/>
                <a:sym typeface="Arial" panose="020B0604020202090204"/>
              </a:rPr>
              <a:t>合適</a:t>
            </a:r>
            <a:r>
              <a:rPr lang="zh-CN" dirty="0">
                <a:latin typeface="Arial" panose="020B0604020202090204"/>
                <a:ea typeface="Arial" panose="020B0604020202090204"/>
                <a:cs typeface="Arial" panose="020B0604020202090204"/>
                <a:sym typeface="Arial" panose="020B0604020202090204"/>
              </a:rPr>
              <a:t>的</a:t>
            </a:r>
            <a:r>
              <a:rPr lang="zh-CN" dirty="0">
                <a:solidFill>
                  <a:srgbClr val="833C0B"/>
                </a:solidFill>
                <a:latin typeface="Arial" panose="020B0604020202090204"/>
                <a:ea typeface="Arial" panose="020B0604020202090204"/>
                <a:cs typeface="Arial" panose="020B0604020202090204"/>
                <a:sym typeface="Arial" panose="020B0604020202090204"/>
              </a:rPr>
              <a:t>旅遊路線</a:t>
            </a:r>
            <a:r>
              <a:rPr lang="zh-CN" dirty="0">
                <a:latin typeface="Arial" panose="020B0604020202090204"/>
                <a:ea typeface="Arial" panose="020B0604020202090204"/>
                <a:cs typeface="Arial" panose="020B0604020202090204"/>
                <a:sym typeface="Arial" panose="020B0604020202090204"/>
              </a:rPr>
              <a:t>。</a:t>
            </a:r>
            <a:endParaRPr dirty="0">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800"/>
              <a:buNone/>
            </a:pPr>
            <a:endParaRPr lang="en-US" altLang="zh-HK" dirty="0">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chemeClr val="dk1"/>
              </a:buClr>
              <a:buSzPts val="2800"/>
              <a:buNone/>
            </a:pPr>
            <a:r>
              <a:rPr lang="zh-TW" altLang="en-US" dirty="0">
                <a:latin typeface="Arial" panose="020B0604020202090204"/>
                <a:ea typeface="Arial" panose="020B0604020202090204"/>
                <a:cs typeface="Arial" panose="020B0604020202090204"/>
                <a:sym typeface="Arial" panose="020B0604020202090204"/>
              </a:rPr>
              <a:t>例子</a:t>
            </a:r>
            <a:r>
              <a:rPr lang="en-US" altLang="zh-TW" dirty="0">
                <a:latin typeface="Arial" panose="020B0604020202090204"/>
                <a:ea typeface="Arial" panose="020B0604020202090204"/>
                <a:cs typeface="Arial" panose="020B0604020202090204"/>
                <a:sym typeface="Arial" panose="020B0604020202090204"/>
              </a:rPr>
              <a:t>:</a:t>
            </a:r>
            <a:endParaRPr dirty="0">
              <a:latin typeface="Arial" panose="020B0604020202090204"/>
              <a:ea typeface="Arial" panose="020B0604020202090204"/>
              <a:cs typeface="Arial" panose="020B0604020202090204"/>
              <a:sym typeface="Arial" panose="020B0604020202090204"/>
            </a:endParaRPr>
          </a:p>
          <a:p>
            <a:pPr marL="228600" lvl="0" indent="-50800" algn="l" rtl="0">
              <a:lnSpc>
                <a:spcPct val="90000"/>
              </a:lnSpc>
              <a:spcBef>
                <a:spcPts val="1000"/>
              </a:spcBef>
              <a:spcAft>
                <a:spcPts val="0"/>
              </a:spcAft>
              <a:buClr>
                <a:schemeClr val="dk1"/>
              </a:buClr>
              <a:buSzPts val="2800"/>
              <a:buNone/>
            </a:pPr>
            <a:endParaRPr dirty="0">
              <a:latin typeface="Arial" panose="020B0604020202090204"/>
              <a:ea typeface="Arial" panose="020B0604020202090204"/>
              <a:cs typeface="Arial" panose="020B0604020202090204"/>
              <a:sym typeface="Arial" panose="020B0604020202090204"/>
            </a:endParaRPr>
          </a:p>
        </p:txBody>
      </p:sp>
      <p:pic>
        <p:nvPicPr>
          <p:cNvPr id="197" name="Google Shape;197;p10"/>
          <p:cNvPicPr preferRelativeResize="0"/>
          <p:nvPr/>
        </p:nvPicPr>
        <p:blipFill rotWithShape="1">
          <a:blip r:embed="rId3"/>
          <a:srcRect/>
          <a:stretch>
            <a:fillRect/>
          </a:stretch>
        </p:blipFill>
        <p:spPr>
          <a:xfrm>
            <a:off x="541655" y="187960"/>
            <a:ext cx="1390015" cy="1668145"/>
          </a:xfrm>
          <a:prstGeom prst="rect">
            <a:avLst/>
          </a:prstGeom>
          <a:noFill/>
          <a:ln>
            <a:noFill/>
          </a:ln>
        </p:spPr>
      </p:pic>
      <p:pic>
        <p:nvPicPr>
          <p:cNvPr id="198" name="Google Shape;198;p10"/>
          <p:cNvPicPr preferRelativeResize="0"/>
          <p:nvPr/>
        </p:nvPicPr>
        <p:blipFill rotWithShape="1">
          <a:blip r:embed="rId4"/>
          <a:srcRect/>
          <a:stretch>
            <a:fillRect/>
          </a:stretch>
        </p:blipFill>
        <p:spPr>
          <a:xfrm>
            <a:off x="2344420" y="187960"/>
            <a:ext cx="1389380" cy="1667510"/>
          </a:xfrm>
          <a:prstGeom prst="rect">
            <a:avLst/>
          </a:prstGeom>
          <a:noFill/>
          <a:ln>
            <a:noFill/>
          </a:ln>
        </p:spPr>
      </p:pic>
      <p:pic>
        <p:nvPicPr>
          <p:cNvPr id="199" name="Google Shape;199;p10"/>
          <p:cNvPicPr preferRelativeResize="0"/>
          <p:nvPr/>
        </p:nvPicPr>
        <p:blipFill rotWithShape="1">
          <a:blip r:embed="rId5"/>
          <a:srcRect/>
          <a:stretch>
            <a:fillRect/>
          </a:stretch>
        </p:blipFill>
        <p:spPr>
          <a:xfrm>
            <a:off x="4084955" y="187960"/>
            <a:ext cx="1365250" cy="1637030"/>
          </a:xfrm>
          <a:prstGeom prst="rect">
            <a:avLst/>
          </a:prstGeom>
          <a:noFill/>
          <a:ln>
            <a:noFill/>
          </a:ln>
        </p:spPr>
      </p:pic>
      <p:pic>
        <p:nvPicPr>
          <p:cNvPr id="200" name="Google Shape;200;p10"/>
          <p:cNvPicPr preferRelativeResize="0"/>
          <p:nvPr/>
        </p:nvPicPr>
        <p:blipFill rotWithShape="1">
          <a:blip r:embed="rId6"/>
          <a:srcRect/>
          <a:stretch>
            <a:fillRect/>
          </a:stretch>
        </p:blipFill>
        <p:spPr>
          <a:xfrm>
            <a:off x="5841365" y="187960"/>
            <a:ext cx="1363345" cy="1636395"/>
          </a:xfrm>
          <a:prstGeom prst="rect">
            <a:avLst/>
          </a:prstGeom>
          <a:noFill/>
          <a:ln>
            <a:noFill/>
          </a:ln>
        </p:spPr>
      </p:pic>
      <p:pic>
        <p:nvPicPr>
          <p:cNvPr id="201" name="Google Shape;201;p10" descr="螢幕截圖 2019-08-26 下午9.12.05"/>
          <p:cNvPicPr preferRelativeResize="0"/>
          <p:nvPr/>
        </p:nvPicPr>
        <p:blipFill rotWithShape="1">
          <a:blip r:embed="rId7"/>
          <a:srcRect/>
          <a:stretch>
            <a:fillRect/>
          </a:stretch>
        </p:blipFill>
        <p:spPr>
          <a:xfrm>
            <a:off x="319649" y="4497859"/>
            <a:ext cx="8629041" cy="2564136"/>
          </a:xfrm>
          <a:prstGeom prst="rect">
            <a:avLst/>
          </a:prstGeom>
          <a:noFill/>
          <a:ln>
            <a:noFill/>
          </a:ln>
        </p:spPr>
      </p:pic>
    </p:spTree>
  </p:cSld>
  <p:clrMapOvr>
    <a:masterClrMapping/>
  </p:clrMapOvr>
</p:sld>
</file>

<file path=ppt/theme/theme1.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1767</Words>
  <Application>Microsoft Office PowerPoint</Application>
  <PresentationFormat>如螢幕大小 (4:3)</PresentationFormat>
  <Paragraphs>191</Paragraphs>
  <Slides>26</Slides>
  <Notes>24</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26</vt:i4>
      </vt:variant>
    </vt:vector>
  </HeadingPairs>
  <TitlesOfParts>
    <vt:vector size="35" baseType="lpstr">
      <vt:lpstr>Microsoft Yahei</vt:lpstr>
      <vt:lpstr>Noto Sans Symbols</vt:lpstr>
      <vt:lpstr>宋体</vt:lpstr>
      <vt:lpstr>新細明體</vt:lpstr>
      <vt:lpstr>Arial</vt:lpstr>
      <vt:lpstr>Calibri</vt:lpstr>
      <vt:lpstr>Wingdings</vt:lpstr>
      <vt:lpstr>4_Office 主题</vt:lpstr>
      <vt:lpstr>2_Office 主题</vt:lpstr>
      <vt:lpstr>聖公會李福慶中學 『薪火相傳』平台系列： 雲南的歷史、民族文化及地質遺蹟探索之旅</vt:lpstr>
      <vt:lpstr>組員介紹:  </vt:lpstr>
      <vt:lpstr>PowerPoint 簡報</vt:lpstr>
      <vt:lpstr>石林的簡介</vt:lpstr>
      <vt:lpstr>PowerPoint 簡報</vt:lpstr>
      <vt:lpstr>PowerPoint 簡報</vt:lpstr>
      <vt:lpstr>PowerPoint 簡報</vt:lpstr>
      <vt:lpstr>PowerPoint 簡報</vt:lpstr>
      <vt:lpstr>PowerPoint 簡報</vt:lpstr>
      <vt:lpstr>PowerPoint 簡報</vt:lpstr>
      <vt:lpstr>PowerPoint 簡報</vt:lpstr>
      <vt:lpstr>PowerPoint 簡報</vt:lpstr>
      <vt:lpstr> </vt:lpstr>
      <vt:lpstr>PowerPoint 簡報</vt:lpstr>
      <vt:lpstr>五.結論：</vt:lpstr>
      <vt:lpstr>石林風景區成功發展可持續旅遊的經驗</vt:lpstr>
      <vt:lpstr>借鏡石林，對香港發展可持續旅遊的建議: </vt:lpstr>
      <vt:lpstr>總結 </vt:lpstr>
      <vt:lpstr>八.（附）我們的感想</vt:lpstr>
      <vt:lpstr>PowerPoint 簡報</vt:lpstr>
      <vt:lpstr>PowerPoint 簡報</vt:lpstr>
      <vt:lpstr>PowerPoint 簡報</vt:lpstr>
      <vt:lpstr>謝謝觀賞</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聖公會李福慶中學 「薪火相傳」平台系列雲南的歷史、民族文化及地質遺跡探索之旅</dc:title>
  <dc:creator>agnus</dc:creator>
  <cp:lastModifiedBy>MAK Woon Chi</cp:lastModifiedBy>
  <cp:revision>13</cp:revision>
  <cp:lastPrinted>2019-09-04T08:56:36Z</cp:lastPrinted>
  <dcterms:created xsi:type="dcterms:W3CDTF">2019-09-03T12:25:14Z</dcterms:created>
  <dcterms:modified xsi:type="dcterms:W3CDTF">2019-09-04T09:24:02Z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1028-1.5.0.2161</vt:lpwstr>
  </property>
</Properties>
</file>